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256" r:id="rId2"/>
    <p:sldId id="280" r:id="rId3"/>
    <p:sldId id="261" r:id="rId4"/>
    <p:sldId id="342" r:id="rId5"/>
    <p:sldId id="409" r:id="rId6"/>
    <p:sldId id="281" r:id="rId7"/>
    <p:sldId id="411" r:id="rId8"/>
    <p:sldId id="413" r:id="rId9"/>
    <p:sldId id="412" r:id="rId10"/>
    <p:sldId id="488" r:id="rId11"/>
    <p:sldId id="489" r:id="rId12"/>
    <p:sldId id="364" r:id="rId13"/>
    <p:sldId id="455" r:id="rId14"/>
    <p:sldId id="431" r:id="rId15"/>
    <p:sldId id="458" r:id="rId16"/>
    <p:sldId id="439" r:id="rId17"/>
    <p:sldId id="471" r:id="rId18"/>
    <p:sldId id="475" r:id="rId19"/>
    <p:sldId id="485" r:id="rId20"/>
    <p:sldId id="486" r:id="rId21"/>
    <p:sldId id="447" r:id="rId22"/>
    <p:sldId id="470" r:id="rId23"/>
    <p:sldId id="476" r:id="rId24"/>
    <p:sldId id="487" r:id="rId25"/>
    <p:sldId id="477" r:id="rId26"/>
    <p:sldId id="483" r:id="rId27"/>
    <p:sldId id="459" r:id="rId28"/>
    <p:sldId id="316" r:id="rId29"/>
    <p:sldId id="285" r:id="rId30"/>
    <p:sldId id="361" r:id="rId31"/>
    <p:sldId id="375" r:id="rId32"/>
    <p:sldId id="415" r:id="rId33"/>
    <p:sldId id="416" r:id="rId34"/>
    <p:sldId id="366" r:id="rId35"/>
    <p:sldId id="460" r:id="rId36"/>
    <p:sldId id="432" r:id="rId37"/>
    <p:sldId id="398" r:id="rId38"/>
    <p:sldId id="417" r:id="rId39"/>
    <p:sldId id="419" r:id="rId40"/>
    <p:sldId id="418" r:id="rId41"/>
    <p:sldId id="420" r:id="rId42"/>
    <p:sldId id="463" r:id="rId43"/>
    <p:sldId id="453" r:id="rId44"/>
    <p:sldId id="328" r:id="rId45"/>
    <p:sldId id="464" r:id="rId46"/>
    <p:sldId id="465" r:id="rId47"/>
    <p:sldId id="461" r:id="rId48"/>
    <p:sldId id="440" r:id="rId49"/>
    <p:sldId id="442" r:id="rId50"/>
    <p:sldId id="443" r:id="rId51"/>
    <p:sldId id="387" r:id="rId52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36F4"/>
    <a:srgbClr val="80E53B"/>
    <a:srgbClr val="A3DF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92" autoAdjust="0"/>
    <p:restoredTop sz="80690" autoAdjust="0"/>
  </p:normalViewPr>
  <p:slideViewPr>
    <p:cSldViewPr>
      <p:cViewPr>
        <p:scale>
          <a:sx n="86" d="100"/>
          <a:sy n="86" d="100"/>
        </p:scale>
        <p:origin x="-2202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nce%20Gennaro\Dropbox\Batter-Pitcher%20Match%20Up%20Framework%207-7-13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nce%20Gennaro\Dropbox\Batter-Pitcher%20Match%20Up%20Framework%207-7-1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413555944396"/>
          <c:y val="2.8002495603695911E-2"/>
          <c:w val="0.84309261689511605"/>
          <c:h val="0.85300842055538428"/>
        </c:manualLayout>
      </c:layout>
      <c:lineChart>
        <c:grouping val="standar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Total MB</c:v>
                </c:pt>
              </c:strCache>
            </c:strRef>
          </c:tx>
          <c:spPr>
            <a:ln w="69850">
              <a:solidFill>
                <a:srgbClr val="FF0000"/>
              </a:solidFill>
            </a:ln>
          </c:spPr>
          <c:marker>
            <c:symbol val="diamond"/>
            <c:size val="10"/>
            <c:spPr>
              <a:solidFill>
                <a:srgbClr val="FF0000"/>
              </a:solidFill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1876</c:v>
                </c:pt>
                <c:pt idx="1">
                  <c:v>1900</c:v>
                </c:pt>
                <c:pt idx="2">
                  <c:v>1950</c:v>
                </c:pt>
                <c:pt idx="3">
                  <c:v>1988</c:v>
                </c:pt>
                <c:pt idx="4">
                  <c:v>2000</c:v>
                </c:pt>
                <c:pt idx="5">
                  <c:v>2006</c:v>
                </c:pt>
              </c:numCache>
            </c:numRef>
          </c:cat>
          <c:val>
            <c:numRef>
              <c:f>Sheet1!$D$2:$D$7</c:f>
              <c:numCache>
                <c:formatCode>General</c:formatCode>
                <c:ptCount val="6"/>
                <c:pt idx="0">
                  <c:v>1.6800000000000084</c:v>
                </c:pt>
                <c:pt idx="1">
                  <c:v>16.8</c:v>
                </c:pt>
                <c:pt idx="2">
                  <c:v>42.092000000000013</c:v>
                </c:pt>
                <c:pt idx="3">
                  <c:v>77.7</c:v>
                </c:pt>
                <c:pt idx="4">
                  <c:v>94.731000000000023</c:v>
                </c:pt>
                <c:pt idx="5">
                  <c:v>1943.2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9675520"/>
        <c:axId val="329677824"/>
      </c:lineChart>
      <c:dateAx>
        <c:axId val="3296755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200"/>
                </a:pPr>
                <a:r>
                  <a:rPr lang="en-US" sz="2200" dirty="0" smtClean="0"/>
                  <a:t>Year</a:t>
                </a:r>
                <a:endParaRPr lang="en-US" sz="2200" dirty="0"/>
              </a:p>
            </c:rich>
          </c:tx>
          <c:layout>
            <c:manualLayout>
              <c:xMode val="edge"/>
              <c:yMode val="edge"/>
              <c:x val="0.4664403842723564"/>
              <c:y val="0.93124768344924702"/>
            </c:manualLayout>
          </c:layout>
          <c:overlay val="0"/>
        </c:title>
        <c:numFmt formatCode="General" sourceLinked="1"/>
        <c:majorTickMark val="in"/>
        <c:minorTickMark val="none"/>
        <c:tickLblPos val="none"/>
        <c:crossAx val="329677824"/>
        <c:crosses val="autoZero"/>
        <c:auto val="0"/>
        <c:lblOffset val="100"/>
        <c:baseTimeUnit val="days"/>
      </c:dateAx>
      <c:valAx>
        <c:axId val="329677824"/>
        <c:scaling>
          <c:orientation val="minMax"/>
          <c:max val="2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MB / Season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crossAx val="329675520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prstClr val="white"/>
            </a:solidFill>
          </c:spPr>
          <c:invertIfNegative val="0"/>
          <c:cat>
            <c:strRef>
              <c:f>'Sheet1 (2)'!$E$4:$E$8</c:f>
              <c:strCache>
                <c:ptCount val="5"/>
                <c:pt idx="0">
                  <c:v>Pitching Style</c:v>
                </c:pt>
                <c:pt idx="1">
                  <c:v>Pitcher Quality</c:v>
                </c:pt>
                <c:pt idx="2">
                  <c:v>Hitter Quality</c:v>
                </c:pt>
                <c:pt idx="3">
                  <c:v>Hitting Style</c:v>
                </c:pt>
                <c:pt idx="4">
                  <c:v>Ballpark</c:v>
                </c:pt>
              </c:strCache>
            </c:strRef>
          </c:cat>
          <c:val>
            <c:numRef>
              <c:f>'Sheet1 (2)'!$F$4:$F$8</c:f>
              <c:numCache>
                <c:formatCode>General</c:formatCode>
                <c:ptCount val="5"/>
                <c:pt idx="0">
                  <c:v>30</c:v>
                </c:pt>
                <c:pt idx="1">
                  <c:v>14</c:v>
                </c:pt>
                <c:pt idx="2">
                  <c:v>24</c:v>
                </c:pt>
                <c:pt idx="3">
                  <c:v>11</c:v>
                </c:pt>
                <c:pt idx="4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2022400"/>
        <c:axId val="232023936"/>
      </c:barChart>
      <c:catAx>
        <c:axId val="2320224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232023936"/>
        <c:crosses val="autoZero"/>
        <c:auto val="1"/>
        <c:lblAlgn val="ctr"/>
        <c:lblOffset val="100"/>
        <c:noMultiLvlLbl val="0"/>
      </c:catAx>
      <c:valAx>
        <c:axId val="2320239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20224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/>
            </a:solidFill>
          </c:spPr>
          <c:invertIfNegative val="0"/>
          <c:cat>
            <c:strRef>
              <c:f>Sheet1!$B$4:$B$8</c:f>
              <c:strCache>
                <c:ptCount val="5"/>
                <c:pt idx="0">
                  <c:v>Pitching Style</c:v>
                </c:pt>
                <c:pt idx="1">
                  <c:v>Pitcher Quality</c:v>
                </c:pt>
                <c:pt idx="2">
                  <c:v>Hitter Quality</c:v>
                </c:pt>
                <c:pt idx="3">
                  <c:v>Hitting Style</c:v>
                </c:pt>
                <c:pt idx="4">
                  <c:v>Ballpark</c:v>
                </c:pt>
              </c:strCache>
            </c:strRef>
          </c:cat>
          <c:val>
            <c:numRef>
              <c:f>Sheet1!$C$4:$C$8</c:f>
              <c:numCache>
                <c:formatCode>General</c:formatCode>
                <c:ptCount val="5"/>
                <c:pt idx="0">
                  <c:v>18</c:v>
                </c:pt>
                <c:pt idx="1">
                  <c:v>24</c:v>
                </c:pt>
                <c:pt idx="2">
                  <c:v>32</c:v>
                </c:pt>
                <c:pt idx="3">
                  <c:v>15</c:v>
                </c:pt>
                <c:pt idx="4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2040320"/>
        <c:axId val="232041856"/>
      </c:barChart>
      <c:catAx>
        <c:axId val="2320403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232041856"/>
        <c:crosses val="autoZero"/>
        <c:auto val="1"/>
        <c:lblAlgn val="ctr"/>
        <c:lblOffset val="100"/>
        <c:noMultiLvlLbl val="0"/>
      </c:catAx>
      <c:valAx>
        <c:axId val="2320418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20403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0.82569</cdr:x>
      <cdr:y>0</cdr:y>
    </cdr:from>
    <cdr:to>
      <cdr:x>0.94219</cdr:x>
      <cdr:y>0.16759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6858000" y="0"/>
          <a:ext cx="967626" cy="8351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none" lIns="91440" tIns="45720" rIns="91440" bIns="4572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000" b="1" dirty="0" err="1" smtClean="0">
              <a:solidFill>
                <a:schemeClr val="tx1"/>
              </a:solidFill>
            </a:rPr>
            <a:t>Pitchf</a:t>
          </a:r>
          <a:r>
            <a:rPr lang="en-US" sz="2000" b="1" dirty="0" smtClean="0">
              <a:solidFill>
                <a:schemeClr val="tx1"/>
              </a:solidFill>
            </a:rPr>
            <a:t>/x</a:t>
          </a:r>
        </a:p>
        <a:p xmlns:a="http://schemas.openxmlformats.org/drawingml/2006/main">
          <a:pPr algn="ctr"/>
          <a:r>
            <a:rPr lang="en-US" sz="1800" b="1" dirty="0" smtClean="0">
              <a:solidFill>
                <a:schemeClr val="tx1"/>
              </a:solidFill>
            </a:rPr>
            <a:t>2008</a:t>
          </a:r>
        </a:p>
      </cdr:txBody>
    </cdr:sp>
  </cdr:relSizeAnchor>
  <cdr:relSizeAnchor xmlns:cdr="http://schemas.openxmlformats.org/drawingml/2006/chartDrawing">
    <cdr:from>
      <cdr:x>0.2233</cdr:x>
      <cdr:y>0.88691</cdr:y>
    </cdr:from>
    <cdr:to>
      <cdr:x>0.33981</cdr:x>
      <cdr:y>0.96102</cdr:y>
    </cdr:to>
    <cdr:sp macro="" textlink="">
      <cdr:nvSpPr>
        <cdr:cNvPr id="10" name="TextBox 7"/>
        <cdr:cNvSpPr txBox="1"/>
      </cdr:nvSpPr>
      <cdr:spPr>
        <a:xfrm xmlns:a="http://schemas.openxmlformats.org/drawingml/2006/main">
          <a:off x="1752600" y="4419600"/>
          <a:ext cx="914441" cy="36930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rgbClr val="CCCCCC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rgbClr val="CCCCCC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rgbClr val="CCCCCC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rgbClr val="CCCCCC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rgbClr val="CCCCCC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rgbClr val="CCCCCC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rgbClr val="CCCCCC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rgbClr val="CCCCCC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rgbClr val="CCCCCC"/>
              </a:solidFill>
              <a:latin typeface="Calibri"/>
            </a:defRPr>
          </a:lvl9pPr>
        </a:lstStyle>
        <a:p xmlns:a="http://schemas.openxmlformats.org/drawingml/2006/main">
          <a:r>
            <a:rPr lang="en-US" b="1" dirty="0" smtClean="0">
              <a:solidFill>
                <a:schemeClr val="tx1"/>
              </a:solidFill>
            </a:rPr>
            <a:t>1900</a:t>
          </a:r>
          <a:endParaRPr lang="en-US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0.57282</cdr:x>
      <cdr:y>0.91749</cdr:y>
    </cdr:from>
    <cdr:to>
      <cdr:x>0.63107</cdr:x>
      <cdr:y>0.96336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4495800" y="4572000"/>
          <a:ext cx="4572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0.56311</cdr:x>
      <cdr:y>0.88691</cdr:y>
    </cdr:from>
    <cdr:to>
      <cdr:x>0.65049</cdr:x>
      <cdr:y>0.96337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4419600" y="4419600"/>
          <a:ext cx="685811" cy="3810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800" b="1" dirty="0" smtClean="0">
              <a:solidFill>
                <a:schemeClr val="tx1"/>
              </a:solidFill>
            </a:rPr>
            <a:t>1950</a:t>
          </a:r>
          <a:endParaRPr lang="en-US" sz="18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0.8932</cdr:x>
      <cdr:y>0.88691</cdr:y>
    </cdr:from>
    <cdr:to>
      <cdr:x>0.98058</cdr:x>
      <cdr:y>0.96337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7010400" y="4419600"/>
          <a:ext cx="685811" cy="3810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800" b="1" dirty="0" smtClean="0">
              <a:solidFill>
                <a:schemeClr val="tx1"/>
              </a:solidFill>
            </a:rPr>
            <a:t>2000</a:t>
          </a:r>
          <a:endParaRPr lang="en-US" sz="18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0.79612</cdr:x>
      <cdr:y>0.88691</cdr:y>
    </cdr:from>
    <cdr:to>
      <cdr:x>0.8835</cdr:x>
      <cdr:y>0.96337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6248400" y="4419600"/>
          <a:ext cx="685811" cy="3810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800" b="1" dirty="0" smtClean="0">
              <a:solidFill>
                <a:schemeClr val="tx1"/>
              </a:solidFill>
            </a:rPr>
            <a:t>1988</a:t>
          </a:r>
          <a:endParaRPr lang="en-US" sz="1800" b="1" dirty="0">
            <a:solidFill>
              <a:schemeClr val="tx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7AE436B1-6885-4FBA-BCA2-D90B7F8BF483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D7DFA0B8-15F2-46E0-B550-8E1D8E563D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678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FB2A5EC4-7B4B-41F8-8364-32A8972D783E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58375A2C-A3F6-41D0-BCEF-39C9F88EBD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972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75A2C-A3F6-41D0-BCEF-39C9F88EBD4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75A2C-A3F6-41D0-BCEF-39C9F88EBD4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75A2C-A3F6-41D0-BCEF-39C9F88EBD4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75A2C-A3F6-41D0-BCEF-39C9F88EBD4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75A2C-A3F6-41D0-BCEF-39C9F88EBD4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75A2C-A3F6-41D0-BCEF-39C9F88EBD4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75A2C-A3F6-41D0-BCEF-39C9F88EBD4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75A2C-A3F6-41D0-BCEF-39C9F88EBD4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75A2C-A3F6-41D0-BCEF-39C9F88EBD4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75A2C-A3F6-41D0-BCEF-39C9F88EBD4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75A2C-A3F6-41D0-BCEF-39C9F88EBD4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75A2C-A3F6-41D0-BCEF-39C9F88EBD4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8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75A2C-A3F6-41D0-BCEF-39C9F88EBD4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75A2C-A3F6-41D0-BCEF-39C9F88EBD4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75A2C-A3F6-41D0-BCEF-39C9F88EBD4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75A2C-A3F6-41D0-BCEF-39C9F88EBD4D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75A2C-A3F6-41D0-BCEF-39C9F88EBD4D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75A2C-A3F6-41D0-BCEF-39C9F88EBD4D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75A2C-A3F6-41D0-BCEF-39C9F88EBD4D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75A2C-A3F6-41D0-BCEF-39C9F88EBD4D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75A2C-A3F6-41D0-BCEF-39C9F88EBD4D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75A2C-A3F6-41D0-BCEF-39C9F88EBD4D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75A2C-A3F6-41D0-BCEF-39C9F88EBD4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75A2C-A3F6-41D0-BCEF-39C9F88EBD4D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75A2C-A3F6-41D0-BCEF-39C9F88EBD4D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75A2C-A3F6-41D0-BCEF-39C9F88EBD4D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75A2C-A3F6-41D0-BCEF-39C9F88EBD4D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75A2C-A3F6-41D0-BCEF-39C9F88EBD4D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75A2C-A3F6-41D0-BCEF-39C9F88EBD4D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75A2C-A3F6-41D0-BCEF-39C9F88EBD4D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75A2C-A3F6-41D0-BCEF-39C9F88EBD4D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75A2C-A3F6-41D0-BCEF-39C9F88EBD4D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75A2C-A3F6-41D0-BCEF-39C9F88EBD4D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75A2C-A3F6-41D0-BCEF-39C9F88EBD4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75A2C-A3F6-41D0-BCEF-39C9F88EBD4D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75A2C-A3F6-41D0-BCEF-39C9F88EBD4D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75A2C-A3F6-41D0-BCEF-39C9F88EBD4D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75A2C-A3F6-41D0-BCEF-39C9F88EBD4D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75A2C-A3F6-41D0-BCEF-39C9F88EBD4D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75A2C-A3F6-41D0-BCEF-39C9F88EBD4D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75A2C-A3F6-41D0-BCEF-39C9F88EBD4D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75A2C-A3F6-41D0-BCEF-39C9F88EBD4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75A2C-A3F6-41D0-BCEF-39C9F88EBD4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75A2C-A3F6-41D0-BCEF-39C9F88EBD4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75A2C-A3F6-41D0-BCEF-39C9F88EBD4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75A2C-A3F6-41D0-BCEF-39C9F88EBD4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6C7D-D1B9-43D3-B286-7C9E07728757}" type="datetime1">
              <a:rPr lang="en-US" smtClean="0"/>
              <a:pPr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A8CB-597C-4C43-B043-DDBF6F7DD1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35597-DB65-440A-AB20-5A307FFC301A}" type="datetime1">
              <a:rPr lang="en-US" smtClean="0"/>
              <a:pPr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A8CB-597C-4C43-B043-DDBF6F7DD1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81D26-B958-4EAB-8B53-B220E5D99290}" type="datetime1">
              <a:rPr lang="en-US" smtClean="0"/>
              <a:pPr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A8CB-597C-4C43-B043-DDBF6F7DD1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9B322-A093-465B-B1DA-71A903D187E2}" type="datetime1">
              <a:rPr lang="en-US" smtClean="0"/>
              <a:pPr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A8CB-597C-4C43-B043-DDBF6F7DD1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49623-D252-4434-879B-85805077C14E}" type="datetime1">
              <a:rPr lang="en-US" smtClean="0"/>
              <a:pPr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A8CB-597C-4C43-B043-DDBF6F7DD1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7BF79-079A-4B15-9ADA-97ACD4D91DC4}" type="datetime1">
              <a:rPr lang="en-US" smtClean="0"/>
              <a:pPr/>
              <a:t>5/15/2014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A8CB-597C-4C43-B043-DDBF6F7DD1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A24B9-F9F7-4489-8452-04A023FB6952}" type="datetime1">
              <a:rPr lang="en-US" smtClean="0"/>
              <a:pPr/>
              <a:t>5/15/2014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A8CB-597C-4C43-B043-DDBF6F7DD1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B9820-29DE-47AE-9931-1F8525140BD9}" type="datetime1">
              <a:rPr lang="en-US" smtClean="0"/>
              <a:pPr/>
              <a:t>5/15/2014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A8CB-597C-4C43-B043-DDBF6F7DD1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9FCB9-34B8-446D-B023-18000FB8F2AD}" type="datetime1">
              <a:rPr lang="en-US" smtClean="0"/>
              <a:pPr/>
              <a:t>5/15/2014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A8CB-597C-4C43-B043-DDBF6F7DD1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ED975-F1F7-4A6E-BB20-322EF27EDF24}" type="datetime1">
              <a:rPr lang="en-US" smtClean="0"/>
              <a:pPr/>
              <a:t>5/15/2014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A8CB-597C-4C43-B043-DDBF6F7DD1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71C1F-2623-4FC8-A8D6-AE8B4C9FC31D}" type="datetime1">
              <a:rPr lang="en-US" smtClean="0"/>
              <a:pPr/>
              <a:t>5/15/2014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A8CB-597C-4C43-B043-DDBF6F7DD1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DA961-E53E-4CE3-AC8D-6E4D7344248A}" type="datetime1">
              <a:rPr lang="en-US" smtClean="0"/>
              <a:pPr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FA8CB-597C-4C43-B043-DDBF6F7DD1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33.png"/><Relationship Id="rId7" Type="http://schemas.openxmlformats.org/officeDocument/2006/relationships/image" Target="../media/image18.gi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gif"/><Relationship Id="rId4" Type="http://schemas.openxmlformats.org/officeDocument/2006/relationships/image" Target="../media/image34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png"/><Relationship Id="rId10" Type="http://schemas.openxmlformats.org/officeDocument/2006/relationships/image" Target="../media/image18.gif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057400"/>
            <a:ext cx="8077200" cy="1470025"/>
          </a:xfrm>
        </p:spPr>
        <p:txBody>
          <a:bodyPr>
            <a:noAutofit/>
          </a:bodyPr>
          <a:lstStyle/>
          <a:p>
            <a:r>
              <a:rPr lang="en-US" sz="5200" b="1" dirty="0" smtClean="0"/>
              <a:t>Analyzing Major League Baseball Using XMT Architecture</a:t>
            </a:r>
            <a:endParaRPr lang="en-US" sz="5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2954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April 22, 2014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Vince </a:t>
            </a:r>
            <a:r>
              <a:rPr lang="en-US" sz="2800" dirty="0" err="1" smtClean="0">
                <a:solidFill>
                  <a:schemeClr val="tx1"/>
                </a:solidFill>
              </a:rPr>
              <a:t>Gennaro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Society for American Baseball Research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How Should a Batter-Pitcher Perform?</a:t>
            </a:r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EBFFA8CB-597C-4C43-B043-DDBF6F7DD188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2050" name="Picture 2" descr="http://karatecoaching.com/wp-content/uploads/2013/06/Baseball-pitcher-and-bat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990600"/>
            <a:ext cx="8076902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How Should a Batter-Pitcher Perform?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172200"/>
            <a:ext cx="8839200" cy="5334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3600" b="1" dirty="0" smtClean="0"/>
              <a:t>Starting Lineups      Batting Order     Pinch Hitters     Relief Pitchers</a:t>
            </a:r>
          </a:p>
          <a:p>
            <a:pPr lvl="1"/>
            <a:endParaRPr lang="en-US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EBFFA8CB-597C-4C43-B043-DDBF6F7DD188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2050" name="Picture 2" descr="http://karatecoaching.com/wp-content/uploads/2013/06/Baseball-pitcher-and-bat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990600"/>
            <a:ext cx="8076902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The Problem We’re Solving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900" dirty="0" smtClean="0"/>
              <a:t>The Prevailing Approach—One-Pitcher vs. One-Batter Career Data</a:t>
            </a:r>
          </a:p>
          <a:p>
            <a:pPr lvl="1"/>
            <a:endParaRPr lang="en-US" sz="2200" dirty="0" smtClean="0"/>
          </a:p>
          <a:p>
            <a:pPr lvl="1"/>
            <a:r>
              <a:rPr lang="en-US" sz="3200" dirty="0" smtClean="0"/>
              <a:t>Small sample sizes</a:t>
            </a:r>
          </a:p>
          <a:p>
            <a:pPr lvl="1"/>
            <a:endParaRPr lang="en-US" sz="2200" dirty="0" smtClean="0"/>
          </a:p>
          <a:p>
            <a:pPr lvl="1"/>
            <a:r>
              <a:rPr lang="en-US" sz="3200" dirty="0" smtClean="0"/>
              <a:t>Timeframe is too long (full career)</a:t>
            </a:r>
          </a:p>
          <a:p>
            <a:pPr lvl="1"/>
            <a:endParaRPr lang="en-US" sz="2200" dirty="0" smtClean="0"/>
          </a:p>
          <a:p>
            <a:pPr lvl="1"/>
            <a:r>
              <a:rPr lang="en-US" sz="3200" dirty="0" smtClean="0"/>
              <a:t>No Experience = No Help</a:t>
            </a:r>
          </a:p>
          <a:p>
            <a:pPr lvl="1"/>
            <a:endParaRPr lang="en-US" sz="2200" dirty="0" smtClean="0"/>
          </a:p>
          <a:p>
            <a:pPr lvl="1"/>
            <a:r>
              <a:rPr lang="en-US" sz="3200" dirty="0" smtClean="0"/>
              <a:t>Data includes only </a:t>
            </a:r>
            <a:r>
              <a:rPr lang="en-US" sz="3200" i="1" dirty="0" smtClean="0"/>
              <a:t>outcomes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A8CB-597C-4C43-B043-DDBF6F7DD18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>
            <a:noAutofit/>
          </a:bodyPr>
          <a:lstStyle/>
          <a:p>
            <a:r>
              <a:rPr lang="en-US" sz="5200" b="1" u="sng" dirty="0" smtClean="0"/>
              <a:t>Framework—Batter vs. Pitcher</a:t>
            </a:r>
            <a:endParaRPr lang="en-US" sz="5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A8CB-597C-4C43-B043-DDBF6F7DD18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28600" y="1981200"/>
            <a:ext cx="2328709" cy="1484070"/>
          </a:xfrm>
          <a:prstGeom prst="ellipse">
            <a:avLst/>
          </a:prstGeom>
          <a:blipFill rotWithShape="0">
            <a:blip r:embed="rId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Oval 5"/>
          <p:cNvSpPr/>
          <p:nvPr/>
        </p:nvSpPr>
        <p:spPr>
          <a:xfrm>
            <a:off x="3352800" y="1066800"/>
            <a:ext cx="2328709" cy="1447800"/>
          </a:xfrm>
          <a:prstGeom prst="ellipse">
            <a:avLst/>
          </a:prstGeom>
          <a:blipFill rotWithShape="0">
            <a:blip r:embed="rId4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Oval 6"/>
          <p:cNvSpPr/>
          <p:nvPr/>
        </p:nvSpPr>
        <p:spPr>
          <a:xfrm>
            <a:off x="5181600" y="4724400"/>
            <a:ext cx="2362200" cy="1447800"/>
          </a:xfrm>
          <a:prstGeom prst="ellipse">
            <a:avLst/>
          </a:prstGeom>
          <a:blipFill rotWithShape="0">
            <a:blip r:embed="rId5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Oval 7"/>
          <p:cNvSpPr/>
          <p:nvPr/>
        </p:nvSpPr>
        <p:spPr>
          <a:xfrm>
            <a:off x="6553200" y="2209800"/>
            <a:ext cx="2328709" cy="1484070"/>
          </a:xfrm>
          <a:prstGeom prst="ellipse">
            <a:avLst/>
          </a:prstGeom>
          <a:blipFill rotWithShape="0">
            <a:blip r:embed="rId6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Oval 8"/>
          <p:cNvSpPr/>
          <p:nvPr/>
        </p:nvSpPr>
        <p:spPr>
          <a:xfrm>
            <a:off x="1524000" y="4648199"/>
            <a:ext cx="2209800" cy="1462889"/>
          </a:xfrm>
          <a:prstGeom prst="ellipse">
            <a:avLst/>
          </a:prstGeom>
          <a:blipFill rotWithShape="0">
            <a:blip r:embed="rId7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Oval 9"/>
          <p:cNvSpPr/>
          <p:nvPr/>
        </p:nvSpPr>
        <p:spPr>
          <a:xfrm>
            <a:off x="-152400" y="3276600"/>
            <a:ext cx="3073609" cy="838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Pitching Style</a:t>
            </a:r>
            <a:endParaRPr lang="en-US" sz="2800" b="1" dirty="0"/>
          </a:p>
        </p:txBody>
      </p:sp>
      <p:sp>
        <p:nvSpPr>
          <p:cNvPr id="11" name="Oval 10"/>
          <p:cNvSpPr/>
          <p:nvPr/>
        </p:nvSpPr>
        <p:spPr>
          <a:xfrm>
            <a:off x="2895600" y="2362200"/>
            <a:ext cx="3378408" cy="838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Pitcher Quality</a:t>
            </a:r>
            <a:endParaRPr lang="en-US" sz="2800" b="1" dirty="0"/>
          </a:p>
        </p:txBody>
      </p:sp>
      <p:sp>
        <p:nvSpPr>
          <p:cNvPr id="12" name="Oval 11"/>
          <p:cNvSpPr/>
          <p:nvPr/>
        </p:nvSpPr>
        <p:spPr>
          <a:xfrm>
            <a:off x="6096000" y="3505200"/>
            <a:ext cx="3352799" cy="838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Hitting Style</a:t>
            </a:r>
            <a:endParaRPr lang="en-US" sz="2800" b="1" dirty="0"/>
          </a:p>
        </p:txBody>
      </p:sp>
      <p:sp>
        <p:nvSpPr>
          <p:cNvPr id="13" name="Oval 12"/>
          <p:cNvSpPr/>
          <p:nvPr/>
        </p:nvSpPr>
        <p:spPr>
          <a:xfrm>
            <a:off x="4805126" y="5961707"/>
            <a:ext cx="3276600" cy="838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Hitter Quality</a:t>
            </a:r>
            <a:endParaRPr lang="en-US" sz="2800" b="1" dirty="0"/>
          </a:p>
        </p:txBody>
      </p:sp>
      <p:sp>
        <p:nvSpPr>
          <p:cNvPr id="14" name="Oval 13"/>
          <p:cNvSpPr/>
          <p:nvPr/>
        </p:nvSpPr>
        <p:spPr>
          <a:xfrm>
            <a:off x="1143000" y="5943600"/>
            <a:ext cx="3073609" cy="838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Ballpark</a:t>
            </a:r>
            <a:endParaRPr lang="en-US" sz="2800" b="1" dirty="0"/>
          </a:p>
        </p:txBody>
      </p:sp>
      <p:sp>
        <p:nvSpPr>
          <p:cNvPr id="15" name="Oval 14"/>
          <p:cNvSpPr/>
          <p:nvPr/>
        </p:nvSpPr>
        <p:spPr>
          <a:xfrm>
            <a:off x="2971800" y="3124200"/>
            <a:ext cx="3073609" cy="1676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5 Factors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5000" b="1" u="sng" dirty="0" smtClean="0"/>
              <a:t>New Data + New Technology</a:t>
            </a:r>
            <a:endParaRPr lang="en-US" sz="5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sz="2000" dirty="0" smtClean="0"/>
          </a:p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381000" y="1676400"/>
            <a:ext cx="2514600" cy="2667000"/>
          </a:xfrm>
        </p:spPr>
        <p:txBody>
          <a:bodyPr>
            <a:normAutofit fontScale="92500" lnSpcReduction="20000"/>
          </a:bodyPr>
          <a:lstStyle/>
          <a:p>
            <a:r>
              <a:rPr lang="en-US" sz="4100" b="1" dirty="0" smtClean="0"/>
              <a:t>New Data</a:t>
            </a:r>
          </a:p>
          <a:p>
            <a:pPr lvl="1"/>
            <a:r>
              <a:rPr lang="en-US" sz="3000" dirty="0" smtClean="0"/>
              <a:t>Pitch f/x</a:t>
            </a:r>
          </a:p>
          <a:p>
            <a:pPr lvl="1"/>
            <a:r>
              <a:rPr lang="en-US" sz="3000" dirty="0" smtClean="0"/>
              <a:t>Hit f/x</a:t>
            </a:r>
            <a:endParaRPr lang="en-US" sz="3000" baseline="-25000" dirty="0" smtClean="0"/>
          </a:p>
          <a:p>
            <a:pPr lvl="1">
              <a:buNone/>
            </a:pPr>
            <a:r>
              <a:rPr lang="en-US" sz="6000" dirty="0" smtClean="0"/>
              <a:t>      </a:t>
            </a:r>
            <a:r>
              <a:rPr lang="en-US" sz="7600" dirty="0" smtClean="0"/>
              <a:t>+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A8CB-597C-4C43-B043-DDBF6F7DD18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2" name="Content Placeholder 10"/>
          <p:cNvSpPr txBox="1">
            <a:spLocks/>
          </p:cNvSpPr>
          <p:nvPr/>
        </p:nvSpPr>
        <p:spPr>
          <a:xfrm>
            <a:off x="381000" y="4114800"/>
            <a:ext cx="41910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New Technology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Graph Analytics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3000" noProof="0" dirty="0" smtClean="0"/>
              <a:t>  .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3" descr="C:\Users\Vince Gennaro\Downloads\YarcData-logo_a-cray-company_EXTEND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5410200"/>
            <a:ext cx="2207845" cy="457200"/>
          </a:xfrm>
          <a:prstGeom prst="rect">
            <a:avLst/>
          </a:prstGeom>
          <a:noFill/>
        </p:spPr>
      </p:pic>
      <p:sp>
        <p:nvSpPr>
          <p:cNvPr id="14" name="Content Placeholder 10"/>
          <p:cNvSpPr txBox="1">
            <a:spLocks/>
          </p:cNvSpPr>
          <p:nvPr/>
        </p:nvSpPr>
        <p:spPr>
          <a:xfrm>
            <a:off x="5334000" y="2819400"/>
            <a:ext cx="3352800" cy="228600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Evaluatin</a:t>
            </a:r>
            <a:r>
              <a:rPr lang="en-US" sz="4000" b="1" dirty="0" smtClean="0"/>
              <a:t>g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Batter/Pitcher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b="1" dirty="0" smtClean="0"/>
              <a:t>Match Ups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ight Brace 14"/>
          <p:cNvSpPr/>
          <p:nvPr/>
        </p:nvSpPr>
        <p:spPr>
          <a:xfrm>
            <a:off x="4114800" y="1676400"/>
            <a:ext cx="838200" cy="4495800"/>
          </a:xfrm>
          <a:prstGeom prst="rightBrac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>
            <a:noAutofit/>
          </a:bodyPr>
          <a:lstStyle/>
          <a:p>
            <a:r>
              <a:rPr lang="en-US" sz="5200" b="1" u="sng" dirty="0" smtClean="0"/>
              <a:t>Framework—Batter vs. Pitcher</a:t>
            </a:r>
            <a:endParaRPr lang="en-US" sz="5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A8CB-597C-4C43-B043-DDBF6F7DD18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28600" y="1981200"/>
            <a:ext cx="2328709" cy="1484070"/>
          </a:xfrm>
          <a:prstGeom prst="ellipse">
            <a:avLst/>
          </a:prstGeom>
          <a:blipFill rotWithShape="0">
            <a:blip r:embed="rId3" cstate="print">
              <a:lum contrast="-70000"/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Oval 5"/>
          <p:cNvSpPr/>
          <p:nvPr/>
        </p:nvSpPr>
        <p:spPr>
          <a:xfrm>
            <a:off x="3352800" y="1066800"/>
            <a:ext cx="2328709" cy="1447800"/>
          </a:xfrm>
          <a:prstGeom prst="ellipse">
            <a:avLst/>
          </a:prstGeom>
          <a:blipFill rotWithShape="0">
            <a:blip r:embed="rId4" cstate="print">
              <a:lum contrast="-70000"/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Oval 6"/>
          <p:cNvSpPr/>
          <p:nvPr/>
        </p:nvSpPr>
        <p:spPr>
          <a:xfrm>
            <a:off x="5181600" y="4724400"/>
            <a:ext cx="2362200" cy="1447800"/>
          </a:xfrm>
          <a:prstGeom prst="ellipse">
            <a:avLst/>
          </a:prstGeom>
          <a:blipFill rotWithShape="0">
            <a:blip r:embed="rId5" cstate="print">
              <a:lum contrast="-70000"/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Oval 7"/>
          <p:cNvSpPr/>
          <p:nvPr/>
        </p:nvSpPr>
        <p:spPr>
          <a:xfrm>
            <a:off x="6553200" y="2209800"/>
            <a:ext cx="2328709" cy="1484070"/>
          </a:xfrm>
          <a:prstGeom prst="ellipse">
            <a:avLst/>
          </a:prstGeom>
          <a:blipFill rotWithShape="0">
            <a:blip r:embed="rId6" cstate="print">
              <a:lum contrast="-70000"/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Oval 8"/>
          <p:cNvSpPr/>
          <p:nvPr/>
        </p:nvSpPr>
        <p:spPr>
          <a:xfrm>
            <a:off x="1524000" y="4648199"/>
            <a:ext cx="2209800" cy="1462889"/>
          </a:xfrm>
          <a:prstGeom prst="ellipse">
            <a:avLst/>
          </a:prstGeom>
          <a:blipFill rotWithShape="0">
            <a:blip r:embed="rId7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Oval 9"/>
          <p:cNvSpPr/>
          <p:nvPr/>
        </p:nvSpPr>
        <p:spPr>
          <a:xfrm>
            <a:off x="-152400" y="3276600"/>
            <a:ext cx="3073609" cy="838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Pitching Style</a:t>
            </a:r>
            <a:endParaRPr lang="en-US" sz="2800" b="1" dirty="0"/>
          </a:p>
        </p:txBody>
      </p:sp>
      <p:sp>
        <p:nvSpPr>
          <p:cNvPr id="11" name="Oval 10"/>
          <p:cNvSpPr/>
          <p:nvPr/>
        </p:nvSpPr>
        <p:spPr>
          <a:xfrm>
            <a:off x="2895600" y="2362200"/>
            <a:ext cx="3378408" cy="838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Pitcher Quality</a:t>
            </a:r>
            <a:endParaRPr lang="en-US" sz="2800" b="1" dirty="0"/>
          </a:p>
        </p:txBody>
      </p:sp>
      <p:sp>
        <p:nvSpPr>
          <p:cNvPr id="12" name="Oval 11"/>
          <p:cNvSpPr/>
          <p:nvPr/>
        </p:nvSpPr>
        <p:spPr>
          <a:xfrm>
            <a:off x="6096000" y="3505200"/>
            <a:ext cx="3352799" cy="838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Hitting Style</a:t>
            </a:r>
            <a:endParaRPr lang="en-US" sz="2800" b="1" dirty="0"/>
          </a:p>
        </p:txBody>
      </p:sp>
      <p:sp>
        <p:nvSpPr>
          <p:cNvPr id="13" name="Oval 12"/>
          <p:cNvSpPr/>
          <p:nvPr/>
        </p:nvSpPr>
        <p:spPr>
          <a:xfrm>
            <a:off x="4805126" y="5961707"/>
            <a:ext cx="3276600" cy="838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Hitter Quality</a:t>
            </a:r>
            <a:endParaRPr lang="en-US" sz="2800" b="1" dirty="0"/>
          </a:p>
        </p:txBody>
      </p:sp>
      <p:sp>
        <p:nvSpPr>
          <p:cNvPr id="14" name="Oval 13"/>
          <p:cNvSpPr/>
          <p:nvPr/>
        </p:nvSpPr>
        <p:spPr>
          <a:xfrm>
            <a:off x="1143000" y="5943600"/>
            <a:ext cx="3073609" cy="838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Ballpark</a:t>
            </a:r>
            <a:endParaRPr lang="en-US" sz="2800" b="1" dirty="0"/>
          </a:p>
        </p:txBody>
      </p:sp>
      <p:sp>
        <p:nvSpPr>
          <p:cNvPr id="15" name="Oval 14"/>
          <p:cNvSpPr/>
          <p:nvPr/>
        </p:nvSpPr>
        <p:spPr>
          <a:xfrm>
            <a:off x="2971800" y="3124200"/>
            <a:ext cx="3073609" cy="1676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5 Factors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sz="5200" b="1" u="sng" dirty="0" smtClean="0"/>
              <a:t>Ballpark</a:t>
            </a:r>
            <a:endParaRPr lang="en-US" sz="5200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A8CB-597C-4C43-B043-DDBF6F7DD188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028" name="Picture 4" descr="C:\Users\Vince Gennaro\Dropbox\1-YARC\ATL Ballpark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1112" y="878918"/>
            <a:ext cx="6719887" cy="591803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705600" y="914400"/>
            <a:ext cx="1905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© Greg </a:t>
            </a:r>
            <a:r>
              <a:rPr lang="en-US" sz="1100" dirty="0" err="1" smtClean="0">
                <a:solidFill>
                  <a:schemeClr val="bg1"/>
                </a:solidFill>
              </a:rPr>
              <a:t>Rybarczyk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95600" y="3505200"/>
            <a:ext cx="1600200" cy="838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sz="5200" b="1" u="sng" dirty="0" smtClean="0"/>
              <a:t>Ballpark</a:t>
            </a:r>
            <a:endParaRPr lang="en-US" sz="5200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A8CB-597C-4C43-B043-DDBF6F7DD188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028" name="Picture 4" descr="C:\Users\Vince Gennaro\Dropbox\1-YARC\ATL Ballpark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1112" y="878918"/>
            <a:ext cx="6719887" cy="591803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705600" y="914400"/>
            <a:ext cx="1905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© Greg </a:t>
            </a:r>
            <a:r>
              <a:rPr lang="en-US" sz="1100" dirty="0" err="1" smtClean="0">
                <a:solidFill>
                  <a:schemeClr val="bg1"/>
                </a:solidFill>
              </a:rPr>
              <a:t>Rybarczyk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95600" y="3505200"/>
            <a:ext cx="1600200" cy="838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752600" y="2209800"/>
            <a:ext cx="609600" cy="4114800"/>
          </a:xfrm>
          <a:prstGeom prst="line">
            <a:avLst/>
          </a:prstGeom>
          <a:ln w="25400">
            <a:solidFill>
              <a:srgbClr val="4D36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752600" y="2209800"/>
            <a:ext cx="1219200" cy="4114800"/>
          </a:xfrm>
          <a:prstGeom prst="line">
            <a:avLst/>
          </a:prstGeom>
          <a:ln w="25400">
            <a:solidFill>
              <a:srgbClr val="4D36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787703" y="2209800"/>
            <a:ext cx="1793697" cy="4057436"/>
          </a:xfrm>
          <a:prstGeom prst="line">
            <a:avLst/>
          </a:prstGeom>
          <a:ln w="25400">
            <a:solidFill>
              <a:srgbClr val="4D36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752600" y="2438400"/>
            <a:ext cx="2362200" cy="3886200"/>
          </a:xfrm>
          <a:prstGeom prst="line">
            <a:avLst/>
          </a:prstGeom>
          <a:ln w="25400">
            <a:solidFill>
              <a:srgbClr val="4D36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752600" y="3276600"/>
            <a:ext cx="3505200" cy="2971800"/>
          </a:xfrm>
          <a:prstGeom prst="line">
            <a:avLst/>
          </a:prstGeom>
          <a:ln w="25400">
            <a:solidFill>
              <a:srgbClr val="4D36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752600" y="3842535"/>
            <a:ext cx="3887912" cy="2405865"/>
          </a:xfrm>
          <a:prstGeom prst="line">
            <a:avLst/>
          </a:prstGeom>
          <a:ln w="25400">
            <a:solidFill>
              <a:srgbClr val="4D36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787703" y="4419600"/>
            <a:ext cx="4079697" cy="1868184"/>
          </a:xfrm>
          <a:prstGeom prst="line">
            <a:avLst/>
          </a:prstGeom>
          <a:ln w="25400">
            <a:solidFill>
              <a:srgbClr val="4D36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1752600" y="2743200"/>
            <a:ext cx="2971800" cy="3581400"/>
          </a:xfrm>
          <a:prstGeom prst="line">
            <a:avLst/>
          </a:prstGeom>
          <a:ln w="25400">
            <a:solidFill>
              <a:srgbClr val="4D36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1746607" y="5116530"/>
            <a:ext cx="4140485" cy="1160980"/>
          </a:xfrm>
          <a:prstGeom prst="line">
            <a:avLst/>
          </a:prstGeom>
          <a:ln w="25400">
            <a:solidFill>
              <a:srgbClr val="4D36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1767155" y="5712431"/>
            <a:ext cx="3965825" cy="575353"/>
          </a:xfrm>
          <a:prstGeom prst="line">
            <a:avLst/>
          </a:prstGeom>
          <a:ln w="25400">
            <a:solidFill>
              <a:srgbClr val="4D36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sz="5200" b="1" u="sng" dirty="0" smtClean="0"/>
              <a:t>Ballpark</a:t>
            </a:r>
            <a:endParaRPr lang="en-US" sz="5200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A8CB-597C-4C43-B043-DDBF6F7DD188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028" name="Picture 4" descr="C:\Users\Vince Gennaro\Dropbox\1-YARC\ATL Ballpark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1112" y="878918"/>
            <a:ext cx="6719887" cy="591803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705600" y="914400"/>
            <a:ext cx="1905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© Greg </a:t>
            </a:r>
            <a:r>
              <a:rPr lang="en-US" sz="1100" dirty="0" err="1" smtClean="0">
                <a:solidFill>
                  <a:schemeClr val="bg1"/>
                </a:solidFill>
              </a:rPr>
              <a:t>Rybarczyk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95600" y="3505200"/>
            <a:ext cx="1600200" cy="838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752600" y="1952090"/>
            <a:ext cx="651553" cy="4372510"/>
          </a:xfrm>
          <a:prstGeom prst="line">
            <a:avLst/>
          </a:prstGeom>
          <a:ln w="25400">
            <a:solidFill>
              <a:srgbClr val="4D36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752600" y="2065106"/>
            <a:ext cx="1257728" cy="4259494"/>
          </a:xfrm>
          <a:prstGeom prst="line">
            <a:avLst/>
          </a:prstGeom>
          <a:ln w="25400">
            <a:solidFill>
              <a:srgbClr val="4D36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787703" y="2209800"/>
            <a:ext cx="1793697" cy="4057436"/>
          </a:xfrm>
          <a:prstGeom prst="line">
            <a:avLst/>
          </a:prstGeom>
          <a:ln w="25400">
            <a:solidFill>
              <a:srgbClr val="4D36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752600" y="2438400"/>
            <a:ext cx="2362200" cy="3886200"/>
          </a:xfrm>
          <a:prstGeom prst="line">
            <a:avLst/>
          </a:prstGeom>
          <a:ln w="25400">
            <a:solidFill>
              <a:srgbClr val="4D36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752600" y="3276600"/>
            <a:ext cx="3505200" cy="2971800"/>
          </a:xfrm>
          <a:prstGeom prst="line">
            <a:avLst/>
          </a:prstGeom>
          <a:ln w="25400">
            <a:solidFill>
              <a:srgbClr val="4D36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752600" y="3842535"/>
            <a:ext cx="3887912" cy="2405865"/>
          </a:xfrm>
          <a:prstGeom prst="line">
            <a:avLst/>
          </a:prstGeom>
          <a:ln w="25400">
            <a:solidFill>
              <a:srgbClr val="4D36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787703" y="4419600"/>
            <a:ext cx="4079697" cy="1868184"/>
          </a:xfrm>
          <a:prstGeom prst="line">
            <a:avLst/>
          </a:prstGeom>
          <a:ln w="25400">
            <a:solidFill>
              <a:srgbClr val="4D36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1752600" y="2743200"/>
            <a:ext cx="2971800" cy="3581400"/>
          </a:xfrm>
          <a:prstGeom prst="line">
            <a:avLst/>
          </a:prstGeom>
          <a:ln w="25400">
            <a:solidFill>
              <a:srgbClr val="4D36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1746607" y="5029200"/>
            <a:ext cx="4425593" cy="1248310"/>
          </a:xfrm>
          <a:prstGeom prst="line">
            <a:avLst/>
          </a:prstGeom>
          <a:ln w="25400">
            <a:solidFill>
              <a:srgbClr val="4D36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1767155" y="5638800"/>
            <a:ext cx="4557445" cy="648985"/>
          </a:xfrm>
          <a:prstGeom prst="line">
            <a:avLst/>
          </a:prstGeom>
          <a:ln w="25400">
            <a:solidFill>
              <a:srgbClr val="4D36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rc 16"/>
          <p:cNvSpPr/>
          <p:nvPr/>
        </p:nvSpPr>
        <p:spPr>
          <a:xfrm>
            <a:off x="228600" y="4114800"/>
            <a:ext cx="3733800" cy="3886200"/>
          </a:xfrm>
          <a:prstGeom prst="arc">
            <a:avLst>
              <a:gd name="adj1" fmla="val 15593249"/>
              <a:gd name="adj2" fmla="val 424484"/>
            </a:avLst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/>
          <p:cNvSpPr/>
          <p:nvPr/>
        </p:nvSpPr>
        <p:spPr>
          <a:xfrm rot="1671970">
            <a:off x="155969" y="3800427"/>
            <a:ext cx="4293923" cy="3764447"/>
          </a:xfrm>
          <a:prstGeom prst="arc">
            <a:avLst>
              <a:gd name="adj1" fmla="val 13626243"/>
              <a:gd name="adj2" fmla="val 20938183"/>
            </a:avLst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/>
          <p:cNvSpPr/>
          <p:nvPr/>
        </p:nvSpPr>
        <p:spPr>
          <a:xfrm rot="1900796">
            <a:off x="105706" y="3496183"/>
            <a:ext cx="4854518" cy="3811562"/>
          </a:xfrm>
          <a:prstGeom prst="arc">
            <a:avLst>
              <a:gd name="adj1" fmla="val 13051162"/>
              <a:gd name="adj2" fmla="val 21026291"/>
            </a:avLst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/>
          <p:cNvSpPr/>
          <p:nvPr/>
        </p:nvSpPr>
        <p:spPr>
          <a:xfrm rot="2312473">
            <a:off x="510135" y="3265281"/>
            <a:ext cx="5085381" cy="3415418"/>
          </a:xfrm>
          <a:prstGeom prst="arc">
            <a:avLst>
              <a:gd name="adj1" fmla="val 11935593"/>
              <a:gd name="adj2" fmla="val 21211755"/>
            </a:avLst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/>
          <p:cNvSpPr/>
          <p:nvPr/>
        </p:nvSpPr>
        <p:spPr>
          <a:xfrm rot="2278284">
            <a:off x="458807" y="2906216"/>
            <a:ext cx="5650949" cy="3633365"/>
          </a:xfrm>
          <a:prstGeom prst="arc">
            <a:avLst>
              <a:gd name="adj1" fmla="val 11832369"/>
              <a:gd name="adj2" fmla="val 21372739"/>
            </a:avLst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/>
          <p:cNvSpPr/>
          <p:nvPr/>
        </p:nvSpPr>
        <p:spPr>
          <a:xfrm rot="2439877">
            <a:off x="487430" y="2628893"/>
            <a:ext cx="6372413" cy="3449424"/>
          </a:xfrm>
          <a:prstGeom prst="arc">
            <a:avLst>
              <a:gd name="adj1" fmla="val 11472695"/>
              <a:gd name="adj2" fmla="val 21344045"/>
            </a:avLst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sz="5200" b="1" u="sng" dirty="0" smtClean="0"/>
              <a:t>Ballpark</a:t>
            </a:r>
            <a:endParaRPr lang="en-US" sz="5200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A8CB-597C-4C43-B043-DDBF6F7DD188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028" name="Picture 4" descr="C:\Users\Vince Gennaro\Dropbox\1-YARC\ATL Ballpark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1112" y="878918"/>
            <a:ext cx="6719887" cy="5918032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2895600" y="3505200"/>
            <a:ext cx="1600200" cy="838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752600" y="1952090"/>
            <a:ext cx="651553" cy="4372510"/>
          </a:xfrm>
          <a:prstGeom prst="line">
            <a:avLst/>
          </a:prstGeom>
          <a:ln w="25400">
            <a:solidFill>
              <a:srgbClr val="4D36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752600" y="2065106"/>
            <a:ext cx="1257728" cy="4259494"/>
          </a:xfrm>
          <a:prstGeom prst="line">
            <a:avLst/>
          </a:prstGeom>
          <a:ln w="25400">
            <a:solidFill>
              <a:srgbClr val="4D36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787703" y="2209800"/>
            <a:ext cx="1793697" cy="4057436"/>
          </a:xfrm>
          <a:prstGeom prst="line">
            <a:avLst/>
          </a:prstGeom>
          <a:ln w="25400">
            <a:solidFill>
              <a:srgbClr val="4D36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752600" y="2438400"/>
            <a:ext cx="2362200" cy="3886200"/>
          </a:xfrm>
          <a:prstGeom prst="line">
            <a:avLst/>
          </a:prstGeom>
          <a:ln w="25400">
            <a:solidFill>
              <a:srgbClr val="4D36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752600" y="3276600"/>
            <a:ext cx="3505200" cy="2971800"/>
          </a:xfrm>
          <a:prstGeom prst="line">
            <a:avLst/>
          </a:prstGeom>
          <a:ln w="25400">
            <a:solidFill>
              <a:srgbClr val="4D36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752600" y="3842535"/>
            <a:ext cx="3887912" cy="2405865"/>
          </a:xfrm>
          <a:prstGeom prst="line">
            <a:avLst/>
          </a:prstGeom>
          <a:ln w="25400">
            <a:solidFill>
              <a:srgbClr val="4D36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787703" y="4387065"/>
            <a:ext cx="4119937" cy="1900719"/>
          </a:xfrm>
          <a:prstGeom prst="line">
            <a:avLst/>
          </a:prstGeom>
          <a:ln w="25400">
            <a:solidFill>
              <a:srgbClr val="4D36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1752600" y="2743200"/>
            <a:ext cx="2971800" cy="3581400"/>
          </a:xfrm>
          <a:prstGeom prst="line">
            <a:avLst/>
          </a:prstGeom>
          <a:ln w="25400">
            <a:solidFill>
              <a:srgbClr val="4D36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1746607" y="5029200"/>
            <a:ext cx="4425593" cy="1248310"/>
          </a:xfrm>
          <a:prstGeom prst="line">
            <a:avLst/>
          </a:prstGeom>
          <a:ln w="25400">
            <a:solidFill>
              <a:srgbClr val="4D36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1767155" y="5638800"/>
            <a:ext cx="4557445" cy="648985"/>
          </a:xfrm>
          <a:prstGeom prst="line">
            <a:avLst/>
          </a:prstGeom>
          <a:ln w="25400">
            <a:solidFill>
              <a:srgbClr val="4D36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rc 16"/>
          <p:cNvSpPr/>
          <p:nvPr/>
        </p:nvSpPr>
        <p:spPr>
          <a:xfrm>
            <a:off x="228600" y="4114800"/>
            <a:ext cx="3733800" cy="3886200"/>
          </a:xfrm>
          <a:prstGeom prst="arc">
            <a:avLst>
              <a:gd name="adj1" fmla="val 15593249"/>
              <a:gd name="adj2" fmla="val 424484"/>
            </a:avLst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/>
          <p:cNvSpPr/>
          <p:nvPr/>
        </p:nvSpPr>
        <p:spPr>
          <a:xfrm rot="1671970">
            <a:off x="155969" y="3800427"/>
            <a:ext cx="4293923" cy="3764447"/>
          </a:xfrm>
          <a:prstGeom prst="arc">
            <a:avLst>
              <a:gd name="adj1" fmla="val 13626243"/>
              <a:gd name="adj2" fmla="val 20938183"/>
            </a:avLst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/>
          <p:cNvSpPr/>
          <p:nvPr/>
        </p:nvSpPr>
        <p:spPr>
          <a:xfrm rot="1900796">
            <a:off x="105706" y="3496183"/>
            <a:ext cx="4854518" cy="3811562"/>
          </a:xfrm>
          <a:prstGeom prst="arc">
            <a:avLst>
              <a:gd name="adj1" fmla="val 13051162"/>
              <a:gd name="adj2" fmla="val 21026291"/>
            </a:avLst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/>
          <p:cNvSpPr/>
          <p:nvPr/>
        </p:nvSpPr>
        <p:spPr>
          <a:xfrm rot="2312473">
            <a:off x="510135" y="3265281"/>
            <a:ext cx="5085381" cy="3415418"/>
          </a:xfrm>
          <a:prstGeom prst="arc">
            <a:avLst>
              <a:gd name="adj1" fmla="val 11935593"/>
              <a:gd name="adj2" fmla="val 21211755"/>
            </a:avLst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/>
          <p:cNvSpPr/>
          <p:nvPr/>
        </p:nvSpPr>
        <p:spPr>
          <a:xfrm rot="2278284">
            <a:off x="458807" y="2906216"/>
            <a:ext cx="5650949" cy="3633365"/>
          </a:xfrm>
          <a:prstGeom prst="arc">
            <a:avLst>
              <a:gd name="adj1" fmla="val 11832369"/>
              <a:gd name="adj2" fmla="val 21372739"/>
            </a:avLst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/>
          <p:cNvSpPr/>
          <p:nvPr/>
        </p:nvSpPr>
        <p:spPr>
          <a:xfrm rot="2439877">
            <a:off x="487430" y="2628893"/>
            <a:ext cx="6372413" cy="3449424"/>
          </a:xfrm>
          <a:prstGeom prst="arc">
            <a:avLst>
              <a:gd name="adj1" fmla="val 11472695"/>
              <a:gd name="adj2" fmla="val 21344045"/>
            </a:avLst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019800" y="1143000"/>
            <a:ext cx="1752600" cy="1015663"/>
          </a:xfrm>
          <a:prstGeom prst="rect">
            <a:avLst/>
          </a:prstGeom>
          <a:noFill/>
          <a:ln w="31750">
            <a:solidFill>
              <a:srgbClr val="4D36F4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61% = Single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25% = Double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14% = Out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5" name="Right Arrow 24"/>
          <p:cNvSpPr/>
          <p:nvPr/>
        </p:nvSpPr>
        <p:spPr>
          <a:xfrm rot="18069950">
            <a:off x="4698627" y="3165417"/>
            <a:ext cx="2426646" cy="209275"/>
          </a:xfrm>
          <a:prstGeom prst="rightArrow">
            <a:avLst>
              <a:gd name="adj1" fmla="val 50000"/>
              <a:gd name="adj2" fmla="val 5463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 rot="19695597">
            <a:off x="4930409" y="4178026"/>
            <a:ext cx="457200" cy="51379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Agenda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1534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The Changing World of Baseball Information and Data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Big Data Application</a:t>
            </a:r>
          </a:p>
          <a:p>
            <a:pPr lvl="1"/>
            <a:r>
              <a:rPr lang="en-US" dirty="0" smtClean="0"/>
              <a:t>Using XMT architecture to predict the outcome of the batter-pitcher matchup</a:t>
            </a:r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A8CB-597C-4C43-B043-DDBF6F7DD18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sz="5200" b="1" u="sng" dirty="0" smtClean="0"/>
              <a:t>Ballpark</a:t>
            </a:r>
            <a:endParaRPr lang="en-US" sz="5200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A8CB-597C-4C43-B043-DDBF6F7DD188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028" name="Picture 4" descr="C:\Users\Vince Gennaro\Dropbox\1-YARC\ATL Ballpark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1112" y="878918"/>
            <a:ext cx="6719887" cy="5918032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2895600" y="3505200"/>
            <a:ext cx="1600200" cy="838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752600" y="1952090"/>
            <a:ext cx="651553" cy="4372510"/>
          </a:xfrm>
          <a:prstGeom prst="line">
            <a:avLst/>
          </a:prstGeom>
          <a:ln w="25400">
            <a:solidFill>
              <a:srgbClr val="4D36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752600" y="2065106"/>
            <a:ext cx="1257728" cy="4259494"/>
          </a:xfrm>
          <a:prstGeom prst="line">
            <a:avLst/>
          </a:prstGeom>
          <a:ln w="25400">
            <a:solidFill>
              <a:srgbClr val="4D36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787703" y="2209800"/>
            <a:ext cx="1793697" cy="4057436"/>
          </a:xfrm>
          <a:prstGeom prst="line">
            <a:avLst/>
          </a:prstGeom>
          <a:ln w="25400">
            <a:solidFill>
              <a:srgbClr val="4D36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752600" y="2438400"/>
            <a:ext cx="2362200" cy="3886200"/>
          </a:xfrm>
          <a:prstGeom prst="line">
            <a:avLst/>
          </a:prstGeom>
          <a:ln w="25400">
            <a:solidFill>
              <a:srgbClr val="4D36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752600" y="3276600"/>
            <a:ext cx="3505200" cy="2971800"/>
          </a:xfrm>
          <a:prstGeom prst="line">
            <a:avLst/>
          </a:prstGeom>
          <a:ln w="25400">
            <a:solidFill>
              <a:srgbClr val="4D36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752600" y="3842535"/>
            <a:ext cx="3887912" cy="2405865"/>
          </a:xfrm>
          <a:prstGeom prst="line">
            <a:avLst/>
          </a:prstGeom>
          <a:ln w="25400">
            <a:solidFill>
              <a:srgbClr val="4D36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787703" y="4387065"/>
            <a:ext cx="4119937" cy="1900719"/>
          </a:xfrm>
          <a:prstGeom prst="line">
            <a:avLst/>
          </a:prstGeom>
          <a:ln w="25400">
            <a:solidFill>
              <a:srgbClr val="4D36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1752600" y="2743200"/>
            <a:ext cx="2971800" cy="3581400"/>
          </a:xfrm>
          <a:prstGeom prst="line">
            <a:avLst/>
          </a:prstGeom>
          <a:ln w="25400">
            <a:solidFill>
              <a:srgbClr val="4D36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1746607" y="5029200"/>
            <a:ext cx="4425593" cy="1248310"/>
          </a:xfrm>
          <a:prstGeom prst="line">
            <a:avLst/>
          </a:prstGeom>
          <a:ln w="25400">
            <a:solidFill>
              <a:srgbClr val="4D36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1767155" y="5638800"/>
            <a:ext cx="4557445" cy="648985"/>
          </a:xfrm>
          <a:prstGeom prst="line">
            <a:avLst/>
          </a:prstGeom>
          <a:ln w="25400">
            <a:solidFill>
              <a:srgbClr val="4D36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rc 16"/>
          <p:cNvSpPr/>
          <p:nvPr/>
        </p:nvSpPr>
        <p:spPr>
          <a:xfrm>
            <a:off x="228600" y="4114800"/>
            <a:ext cx="3733800" cy="3886200"/>
          </a:xfrm>
          <a:prstGeom prst="arc">
            <a:avLst>
              <a:gd name="adj1" fmla="val 15593249"/>
              <a:gd name="adj2" fmla="val 424484"/>
            </a:avLst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/>
          <p:cNvSpPr/>
          <p:nvPr/>
        </p:nvSpPr>
        <p:spPr>
          <a:xfrm rot="1671970">
            <a:off x="155969" y="3800427"/>
            <a:ext cx="4293923" cy="3764447"/>
          </a:xfrm>
          <a:prstGeom prst="arc">
            <a:avLst>
              <a:gd name="adj1" fmla="val 13626243"/>
              <a:gd name="adj2" fmla="val 20938183"/>
            </a:avLst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/>
          <p:cNvSpPr/>
          <p:nvPr/>
        </p:nvSpPr>
        <p:spPr>
          <a:xfrm rot="1900796">
            <a:off x="105706" y="3496183"/>
            <a:ext cx="4854518" cy="3811562"/>
          </a:xfrm>
          <a:prstGeom prst="arc">
            <a:avLst>
              <a:gd name="adj1" fmla="val 13051162"/>
              <a:gd name="adj2" fmla="val 21026291"/>
            </a:avLst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/>
          <p:cNvSpPr/>
          <p:nvPr/>
        </p:nvSpPr>
        <p:spPr>
          <a:xfrm rot="2312473">
            <a:off x="510135" y="3265281"/>
            <a:ext cx="5085381" cy="3415418"/>
          </a:xfrm>
          <a:prstGeom prst="arc">
            <a:avLst>
              <a:gd name="adj1" fmla="val 11935593"/>
              <a:gd name="adj2" fmla="val 21211755"/>
            </a:avLst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/>
          <p:cNvSpPr/>
          <p:nvPr/>
        </p:nvSpPr>
        <p:spPr>
          <a:xfrm rot="2278284">
            <a:off x="458807" y="2906216"/>
            <a:ext cx="5650949" cy="3633365"/>
          </a:xfrm>
          <a:prstGeom prst="arc">
            <a:avLst>
              <a:gd name="adj1" fmla="val 11832369"/>
              <a:gd name="adj2" fmla="val 21372739"/>
            </a:avLst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/>
          <p:cNvSpPr/>
          <p:nvPr/>
        </p:nvSpPr>
        <p:spPr>
          <a:xfrm rot="2439877">
            <a:off x="487430" y="2628893"/>
            <a:ext cx="6372413" cy="3449424"/>
          </a:xfrm>
          <a:prstGeom prst="arc">
            <a:avLst>
              <a:gd name="adj1" fmla="val 11472695"/>
              <a:gd name="adj2" fmla="val 21344045"/>
            </a:avLst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019800" y="1143000"/>
            <a:ext cx="1752600" cy="1015663"/>
          </a:xfrm>
          <a:prstGeom prst="rect">
            <a:avLst/>
          </a:prstGeom>
          <a:noFill/>
          <a:ln w="25400">
            <a:solidFill>
              <a:srgbClr val="4D36F4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61% = Single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25% = Double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14% = Out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5" name="Right Arrow 24"/>
          <p:cNvSpPr/>
          <p:nvPr/>
        </p:nvSpPr>
        <p:spPr>
          <a:xfrm rot="18069950">
            <a:off x="4698627" y="3165417"/>
            <a:ext cx="2426646" cy="209275"/>
          </a:xfrm>
          <a:prstGeom prst="rightArrow">
            <a:avLst>
              <a:gd name="adj1" fmla="val 50000"/>
              <a:gd name="adj2" fmla="val 5463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 rot="19695597">
            <a:off x="4930409" y="4178026"/>
            <a:ext cx="457200" cy="51379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477000" y="2514600"/>
            <a:ext cx="1447800" cy="830997"/>
          </a:xfrm>
          <a:prstGeom prst="rect">
            <a:avLst/>
          </a:prstGeom>
          <a:noFill/>
          <a:ln w="41275">
            <a:solidFill>
              <a:srgbClr val="4D36F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1.11 Total Bases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1143000"/>
          </a:xfrm>
        </p:spPr>
        <p:txBody>
          <a:bodyPr>
            <a:normAutofit/>
          </a:bodyPr>
          <a:lstStyle/>
          <a:p>
            <a:r>
              <a:rPr lang="en-US" sz="4200" b="1" u="sng" dirty="0" smtClean="0"/>
              <a:t>Expected Total Bases on Batted Balls</a:t>
            </a:r>
            <a:endParaRPr lang="en-US" sz="4200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400800"/>
            <a:ext cx="2133600" cy="365125"/>
          </a:xfrm>
        </p:spPr>
        <p:txBody>
          <a:bodyPr/>
          <a:lstStyle/>
          <a:p>
            <a:fld id="{EBFFA8CB-597C-4C43-B043-DDBF6F7DD188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026" name="Picture 2" descr="C:\Users\Vince Gennaro\Dropbox\Baseball-SABR\SABR 43-Presentation\Expected Total Bases\ETB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1" y="1219200"/>
            <a:ext cx="7543800" cy="50292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62000" y="5867400"/>
            <a:ext cx="7696200" cy="533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Batted Ball Velocity—Initial Speed off Bat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16200000">
            <a:off x="-2133599" y="3505200"/>
            <a:ext cx="5181600" cy="609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Vertical Launch Angle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72400" y="1219200"/>
            <a:ext cx="1295400" cy="212365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sz="2200" b="1" dirty="0" smtClean="0">
              <a:solidFill>
                <a:schemeClr val="bg1"/>
              </a:solidFill>
            </a:endParaRPr>
          </a:p>
          <a:p>
            <a:r>
              <a:rPr lang="en-US" sz="2200" b="1" dirty="0" smtClean="0">
                <a:solidFill>
                  <a:schemeClr val="bg1"/>
                </a:solidFill>
              </a:rPr>
              <a:t>OUT</a:t>
            </a:r>
          </a:p>
          <a:p>
            <a:r>
              <a:rPr lang="en-US" sz="2200" b="1" dirty="0" smtClean="0">
                <a:solidFill>
                  <a:srgbClr val="4D36F4"/>
                </a:solidFill>
              </a:rPr>
              <a:t>Single</a:t>
            </a:r>
          </a:p>
          <a:p>
            <a:r>
              <a:rPr lang="en-US" sz="2200" b="1" dirty="0" smtClean="0">
                <a:solidFill>
                  <a:srgbClr val="00B050"/>
                </a:solidFill>
              </a:rPr>
              <a:t>Double</a:t>
            </a:r>
          </a:p>
          <a:p>
            <a:r>
              <a:rPr lang="en-US" sz="2200" b="1" dirty="0" smtClean="0">
                <a:solidFill>
                  <a:schemeClr val="accent6"/>
                </a:solidFill>
              </a:rPr>
              <a:t>Triple</a:t>
            </a:r>
          </a:p>
          <a:p>
            <a:r>
              <a:rPr lang="en-US" sz="2200" b="1" dirty="0" smtClean="0">
                <a:solidFill>
                  <a:srgbClr val="FF0000"/>
                </a:solidFill>
              </a:rPr>
              <a:t>Homerun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48600" y="3276600"/>
            <a:ext cx="1219200" cy="3124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62000" y="1371600"/>
            <a:ext cx="0" cy="4343400"/>
          </a:xfrm>
          <a:prstGeom prst="line">
            <a:avLst/>
          </a:prstGeom>
          <a:ln w="254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676400" y="1447800"/>
            <a:ext cx="5410200" cy="609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3800" b="1" dirty="0" smtClean="0">
                <a:solidFill>
                  <a:schemeClr val="bg1"/>
                </a:solidFill>
              </a:rPr>
              <a:t>Turner Field – Atlanta </a:t>
            </a:r>
            <a:endParaRPr lang="en-US" sz="3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sz="5200" b="1" u="sng" dirty="0" smtClean="0"/>
              <a:t>Ballpark</a:t>
            </a:r>
            <a:endParaRPr lang="en-US" sz="5200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A8CB-597C-4C43-B043-DDBF6F7DD188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3" name="Picture 3" descr="C:\Users\Vince Gennaro\Dropbox\1-YARC\ATL-NYY Ballpark Overlay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399" y="863029"/>
            <a:ext cx="6682485" cy="591877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705600" y="914400"/>
            <a:ext cx="1905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© Greg </a:t>
            </a:r>
            <a:r>
              <a:rPr lang="en-US" sz="1100" dirty="0" err="1" smtClean="0">
                <a:solidFill>
                  <a:schemeClr val="bg1"/>
                </a:solidFill>
              </a:rPr>
              <a:t>Rybarczyk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sz="5200" b="1" u="sng" dirty="0" smtClean="0"/>
              <a:t>Ballpark</a:t>
            </a:r>
            <a:endParaRPr lang="en-US" sz="5200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A8CB-597C-4C43-B043-DDBF6F7DD188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3" name="Picture 3" descr="C:\Users\Vince Gennaro\Dropbox\1-YARC\ATL-NYY Ballpark Overlay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399" y="863029"/>
            <a:ext cx="6682485" cy="591877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705600" y="914400"/>
            <a:ext cx="1905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© Greg </a:t>
            </a:r>
            <a:r>
              <a:rPr lang="en-US" sz="1100" dirty="0" err="1" smtClean="0">
                <a:solidFill>
                  <a:schemeClr val="bg1"/>
                </a:solidFill>
              </a:rPr>
              <a:t>Rybarczyk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4" name="Isosceles Triangle 23"/>
          <p:cNvSpPr/>
          <p:nvPr/>
        </p:nvSpPr>
        <p:spPr>
          <a:xfrm rot="20733060">
            <a:off x="5341315" y="3564905"/>
            <a:ext cx="462971" cy="113416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/>
          <p:cNvSpPr/>
          <p:nvPr/>
        </p:nvSpPr>
        <p:spPr>
          <a:xfrm rot="11147565">
            <a:off x="5424784" y="4745576"/>
            <a:ext cx="480164" cy="1196657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/>
        </p:nvSpPr>
        <p:spPr>
          <a:xfrm rot="15825673">
            <a:off x="5554066" y="4554708"/>
            <a:ext cx="405032" cy="34599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/>
          <p:cNvSpPr/>
          <p:nvPr/>
        </p:nvSpPr>
        <p:spPr>
          <a:xfrm rot="10648714">
            <a:off x="5478108" y="5643061"/>
            <a:ext cx="201915" cy="372477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/>
          <p:cNvSpPr/>
          <p:nvPr/>
        </p:nvSpPr>
        <p:spPr>
          <a:xfrm rot="11264026">
            <a:off x="5457437" y="5500061"/>
            <a:ext cx="231078" cy="41482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/>
          <p:cNvSpPr/>
          <p:nvPr/>
        </p:nvSpPr>
        <p:spPr>
          <a:xfrm rot="20758420">
            <a:off x="5421742" y="5056092"/>
            <a:ext cx="291752" cy="45475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 rot="20567255">
            <a:off x="5482306" y="3598649"/>
            <a:ext cx="280447" cy="111731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 rot="20567255">
            <a:off x="5635587" y="3756866"/>
            <a:ext cx="241131" cy="111731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sz="5200" b="1" u="sng" dirty="0" smtClean="0"/>
              <a:t>Ballpark</a:t>
            </a:r>
            <a:endParaRPr lang="en-US" sz="5200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A8CB-597C-4C43-B043-DDBF6F7DD188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3" name="Picture 3" descr="C:\Users\Vince Gennaro\Dropbox\1-YARC\ATL-NYY Ballpark Overlay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399" y="863029"/>
            <a:ext cx="6682485" cy="591877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705600" y="914400"/>
            <a:ext cx="1905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© Greg </a:t>
            </a:r>
            <a:r>
              <a:rPr lang="en-US" sz="1100" dirty="0" err="1" smtClean="0">
                <a:solidFill>
                  <a:schemeClr val="bg1"/>
                </a:solidFill>
              </a:rPr>
              <a:t>Rybarczyk</a:t>
            </a:r>
            <a:endParaRPr lang="en-US" sz="1100" dirty="0">
              <a:solidFill>
                <a:schemeClr val="bg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1787703" y="4376791"/>
            <a:ext cx="4140486" cy="1910993"/>
          </a:xfrm>
          <a:prstGeom prst="line">
            <a:avLst/>
          </a:prstGeom>
          <a:ln w="25400">
            <a:solidFill>
              <a:srgbClr val="4D36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746607" y="5029200"/>
            <a:ext cx="4425593" cy="1248310"/>
          </a:xfrm>
          <a:prstGeom prst="line">
            <a:avLst/>
          </a:prstGeom>
          <a:ln w="25400">
            <a:solidFill>
              <a:srgbClr val="4D36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rc 16"/>
          <p:cNvSpPr/>
          <p:nvPr/>
        </p:nvSpPr>
        <p:spPr>
          <a:xfrm rot="2278284">
            <a:off x="458807" y="2906216"/>
            <a:ext cx="5650949" cy="3633365"/>
          </a:xfrm>
          <a:prstGeom prst="arc">
            <a:avLst>
              <a:gd name="adj1" fmla="val 11832369"/>
              <a:gd name="adj2" fmla="val 21372739"/>
            </a:avLst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/>
          <p:cNvSpPr/>
          <p:nvPr/>
        </p:nvSpPr>
        <p:spPr>
          <a:xfrm rot="2439877">
            <a:off x="487430" y="2628893"/>
            <a:ext cx="6372413" cy="3449424"/>
          </a:xfrm>
          <a:prstGeom prst="arc">
            <a:avLst>
              <a:gd name="adj1" fmla="val 11472695"/>
              <a:gd name="adj2" fmla="val 21344045"/>
            </a:avLst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rot="20387354">
            <a:off x="5584473" y="4449114"/>
            <a:ext cx="478495" cy="65202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 rot="19492768">
            <a:off x="5723742" y="4445069"/>
            <a:ext cx="352205" cy="669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/>
          <p:cNvSpPr/>
          <p:nvPr/>
        </p:nvSpPr>
        <p:spPr>
          <a:xfrm rot="20775587">
            <a:off x="5807570" y="4651830"/>
            <a:ext cx="385232" cy="413628"/>
          </a:xfrm>
          <a:prstGeom prst="triangl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1143000"/>
          </a:xfrm>
        </p:spPr>
        <p:txBody>
          <a:bodyPr>
            <a:normAutofit/>
          </a:bodyPr>
          <a:lstStyle/>
          <a:p>
            <a:r>
              <a:rPr lang="en-US" sz="4200" b="1" u="sng" dirty="0" smtClean="0"/>
              <a:t>Expected Total Bases on Batted Balls</a:t>
            </a:r>
            <a:endParaRPr lang="en-US" sz="4200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400800"/>
            <a:ext cx="2133600" cy="365125"/>
          </a:xfrm>
        </p:spPr>
        <p:txBody>
          <a:bodyPr/>
          <a:lstStyle/>
          <a:p>
            <a:fld id="{EBFFA8CB-597C-4C43-B043-DDBF6F7DD188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026" name="Picture 2" descr="C:\Users\Vince Gennaro\Dropbox\Baseball-SABR\SABR 43-Presentation\Expected Total Bases\ETB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1" y="1219200"/>
            <a:ext cx="7543800" cy="50292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62000" y="5867400"/>
            <a:ext cx="7696200" cy="533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Batted Ball Velocity—Initial Speed off Bat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16200000">
            <a:off x="-2133599" y="3505200"/>
            <a:ext cx="5181600" cy="609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Vertical Launch Angle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72400" y="1219200"/>
            <a:ext cx="1295400" cy="212365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sz="2200" b="1" dirty="0" smtClean="0">
              <a:solidFill>
                <a:schemeClr val="bg1"/>
              </a:solidFill>
            </a:endParaRPr>
          </a:p>
          <a:p>
            <a:r>
              <a:rPr lang="en-US" sz="2200" b="1" dirty="0" smtClean="0">
                <a:solidFill>
                  <a:schemeClr val="bg1"/>
                </a:solidFill>
              </a:rPr>
              <a:t>OUT</a:t>
            </a:r>
          </a:p>
          <a:p>
            <a:r>
              <a:rPr lang="en-US" sz="2200" b="1" dirty="0" smtClean="0">
                <a:solidFill>
                  <a:srgbClr val="4D36F4"/>
                </a:solidFill>
              </a:rPr>
              <a:t>Single</a:t>
            </a:r>
          </a:p>
          <a:p>
            <a:r>
              <a:rPr lang="en-US" sz="2200" b="1" dirty="0" smtClean="0">
                <a:solidFill>
                  <a:srgbClr val="00B050"/>
                </a:solidFill>
              </a:rPr>
              <a:t>Double</a:t>
            </a:r>
          </a:p>
          <a:p>
            <a:r>
              <a:rPr lang="en-US" sz="2200" b="1" dirty="0" smtClean="0">
                <a:solidFill>
                  <a:schemeClr val="accent6"/>
                </a:solidFill>
              </a:rPr>
              <a:t>Triple</a:t>
            </a:r>
          </a:p>
          <a:p>
            <a:r>
              <a:rPr lang="en-US" sz="2200" b="1" dirty="0" smtClean="0">
                <a:solidFill>
                  <a:srgbClr val="FF0000"/>
                </a:solidFill>
              </a:rPr>
              <a:t>Homerun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48600" y="3276600"/>
            <a:ext cx="1219200" cy="3124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62000" y="1371600"/>
            <a:ext cx="0" cy="4343400"/>
          </a:xfrm>
          <a:prstGeom prst="line">
            <a:avLst/>
          </a:prstGeom>
          <a:ln w="254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676400" y="1447800"/>
            <a:ext cx="5410200" cy="609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3800" b="1" dirty="0" smtClean="0">
                <a:solidFill>
                  <a:schemeClr val="bg1"/>
                </a:solidFill>
              </a:rPr>
              <a:t>Turner Field – Atlanta </a:t>
            </a:r>
            <a:endParaRPr lang="en-US" sz="3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1143000"/>
          </a:xfrm>
        </p:spPr>
        <p:txBody>
          <a:bodyPr>
            <a:normAutofit/>
          </a:bodyPr>
          <a:lstStyle/>
          <a:p>
            <a:r>
              <a:rPr lang="en-US" sz="4200" b="1" u="sng" dirty="0" smtClean="0"/>
              <a:t>Expected Total Bases on Batted Balls</a:t>
            </a:r>
            <a:endParaRPr lang="en-US" sz="4200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400800"/>
            <a:ext cx="2133600" cy="365125"/>
          </a:xfrm>
        </p:spPr>
        <p:txBody>
          <a:bodyPr/>
          <a:lstStyle/>
          <a:p>
            <a:fld id="{EBFFA8CB-597C-4C43-B043-DDBF6F7DD188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026" name="Picture 2" descr="C:\Users\Vince Gennaro\Dropbox\Baseball-SABR\SABR 43-Presentation\Expected Total Bases\ETB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219200"/>
            <a:ext cx="7543800" cy="5029200"/>
          </a:xfrm>
          <a:prstGeom prst="rect">
            <a:avLst/>
          </a:prstGeom>
          <a:solidFill>
            <a:srgbClr val="92D050">
              <a:alpha val="90000"/>
            </a:srgbClr>
          </a:solidFill>
        </p:spPr>
      </p:pic>
      <p:sp>
        <p:nvSpPr>
          <p:cNvPr id="6" name="Rectangle 5"/>
          <p:cNvSpPr/>
          <p:nvPr/>
        </p:nvSpPr>
        <p:spPr>
          <a:xfrm>
            <a:off x="762000" y="5867400"/>
            <a:ext cx="7696200" cy="533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Batted Ball Velocity—Initial Speed off Bat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16200000">
            <a:off x="-2133599" y="3505200"/>
            <a:ext cx="5181600" cy="609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Vertical Launch Angle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72400" y="1219200"/>
            <a:ext cx="1295400" cy="212365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sz="2200" b="1" dirty="0" smtClean="0">
              <a:solidFill>
                <a:schemeClr val="bg1"/>
              </a:solidFill>
            </a:endParaRPr>
          </a:p>
          <a:p>
            <a:r>
              <a:rPr lang="en-US" sz="2200" b="1" dirty="0" smtClean="0">
                <a:solidFill>
                  <a:schemeClr val="bg1"/>
                </a:solidFill>
              </a:rPr>
              <a:t>OUT</a:t>
            </a:r>
          </a:p>
          <a:p>
            <a:r>
              <a:rPr lang="en-US" sz="2200" b="1" dirty="0" smtClean="0">
                <a:solidFill>
                  <a:srgbClr val="4D36F4"/>
                </a:solidFill>
              </a:rPr>
              <a:t>Single</a:t>
            </a:r>
          </a:p>
          <a:p>
            <a:r>
              <a:rPr lang="en-US" sz="2200" b="1" dirty="0" smtClean="0">
                <a:solidFill>
                  <a:srgbClr val="00B050"/>
                </a:solidFill>
              </a:rPr>
              <a:t>Double</a:t>
            </a:r>
          </a:p>
          <a:p>
            <a:r>
              <a:rPr lang="en-US" sz="2200" b="1" dirty="0" smtClean="0">
                <a:solidFill>
                  <a:schemeClr val="accent6"/>
                </a:solidFill>
              </a:rPr>
              <a:t>Triple</a:t>
            </a:r>
          </a:p>
          <a:p>
            <a:r>
              <a:rPr lang="en-US" sz="2200" b="1" dirty="0" smtClean="0">
                <a:solidFill>
                  <a:srgbClr val="FF0000"/>
                </a:solidFill>
              </a:rPr>
              <a:t>Homerun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48600" y="3276600"/>
            <a:ext cx="1219200" cy="3124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62000" y="1371600"/>
            <a:ext cx="0" cy="4343400"/>
          </a:xfrm>
          <a:prstGeom prst="line">
            <a:avLst/>
          </a:prstGeom>
          <a:ln w="254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295400" y="1447800"/>
            <a:ext cx="6172200" cy="609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3800" b="1" dirty="0" smtClean="0">
                <a:solidFill>
                  <a:schemeClr val="bg1"/>
                </a:solidFill>
              </a:rPr>
              <a:t>Yankee Stadium– New York </a:t>
            </a:r>
            <a:endParaRPr lang="en-US" sz="3800" b="1" dirty="0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 rot="1114830">
            <a:off x="4501685" y="2848113"/>
            <a:ext cx="674030" cy="625487"/>
          </a:xfrm>
          <a:prstGeom prst="ellipse">
            <a:avLst/>
          </a:prstGeom>
          <a:solidFill>
            <a:srgbClr val="FF00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413607" y="3048000"/>
            <a:ext cx="82193" cy="110447"/>
          </a:xfrm>
          <a:prstGeom prst="ellipse">
            <a:avLst/>
          </a:prstGeom>
          <a:noFill/>
          <a:ln>
            <a:solidFill>
              <a:srgbClr val="FF00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 flipH="1">
            <a:off x="4572000" y="3200400"/>
            <a:ext cx="121918" cy="152400"/>
          </a:xfrm>
          <a:prstGeom prst="ellipse">
            <a:avLst/>
          </a:prstGeom>
          <a:noFill/>
          <a:ln>
            <a:solidFill>
              <a:srgbClr val="FF00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724401" y="2667000"/>
            <a:ext cx="104454" cy="86474"/>
          </a:xfrm>
          <a:prstGeom prst="ellipse">
            <a:avLst/>
          </a:prstGeom>
          <a:noFill/>
          <a:ln>
            <a:solidFill>
              <a:srgbClr val="FF00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419601" y="2971801"/>
            <a:ext cx="76200" cy="76200"/>
          </a:xfrm>
          <a:prstGeom prst="ellipse">
            <a:avLst/>
          </a:prstGeom>
          <a:noFill/>
          <a:ln>
            <a:solidFill>
              <a:srgbClr val="FF00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572001" y="2743200"/>
            <a:ext cx="113015" cy="113016"/>
          </a:xfrm>
          <a:prstGeom prst="ellipse">
            <a:avLst/>
          </a:prstGeom>
          <a:noFill/>
          <a:ln>
            <a:solidFill>
              <a:srgbClr val="FF00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572000" y="3276600"/>
            <a:ext cx="118153" cy="152400"/>
          </a:xfrm>
          <a:prstGeom prst="ellipse">
            <a:avLst/>
          </a:prstGeom>
          <a:noFill/>
          <a:ln>
            <a:solidFill>
              <a:srgbClr val="FF00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572001" y="3124201"/>
            <a:ext cx="76200" cy="76200"/>
          </a:xfrm>
          <a:prstGeom prst="ellipse">
            <a:avLst/>
          </a:prstGeom>
          <a:noFill/>
          <a:ln>
            <a:solidFill>
              <a:srgbClr val="FF00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724401" y="3276601"/>
            <a:ext cx="76200" cy="76200"/>
          </a:xfrm>
          <a:prstGeom prst="ellipse">
            <a:avLst/>
          </a:prstGeom>
          <a:noFill/>
          <a:ln>
            <a:solidFill>
              <a:srgbClr val="FF00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495800" y="3124200"/>
            <a:ext cx="76199" cy="152399"/>
          </a:xfrm>
          <a:prstGeom prst="ellipse">
            <a:avLst/>
          </a:prstGeom>
          <a:noFill/>
          <a:ln>
            <a:solidFill>
              <a:srgbClr val="FF00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 rot="500686">
            <a:off x="5131177" y="2913987"/>
            <a:ext cx="280799" cy="375712"/>
          </a:xfrm>
          <a:prstGeom prst="ellipse">
            <a:avLst/>
          </a:prstGeom>
          <a:solidFill>
            <a:srgbClr val="FF00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876801" y="2667000"/>
            <a:ext cx="152399" cy="76200"/>
          </a:xfrm>
          <a:prstGeom prst="ellipse">
            <a:avLst/>
          </a:prstGeom>
          <a:noFill/>
          <a:ln>
            <a:solidFill>
              <a:srgbClr val="FF00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 rot="19855718">
            <a:off x="5339566" y="2735015"/>
            <a:ext cx="289221" cy="575332"/>
          </a:xfrm>
          <a:prstGeom prst="ellipse">
            <a:avLst/>
          </a:prstGeom>
          <a:solidFill>
            <a:srgbClr val="FF00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 rot="1114830">
            <a:off x="4828627" y="2724265"/>
            <a:ext cx="553546" cy="266469"/>
          </a:xfrm>
          <a:prstGeom prst="ellipse">
            <a:avLst/>
          </a:prstGeom>
          <a:solidFill>
            <a:srgbClr val="FF00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24401" y="2895600"/>
            <a:ext cx="113015" cy="113016"/>
          </a:xfrm>
          <a:prstGeom prst="ellipse">
            <a:avLst/>
          </a:prstGeom>
          <a:noFill/>
          <a:ln>
            <a:solidFill>
              <a:srgbClr val="FF00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7800" y="3048000"/>
            <a:ext cx="228600" cy="152400"/>
          </a:xfrm>
          <a:prstGeom prst="ellipse">
            <a:avLst/>
          </a:prstGeom>
          <a:noFill/>
          <a:ln>
            <a:solidFill>
              <a:srgbClr val="FF00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733801" y="2971801"/>
            <a:ext cx="76200" cy="76200"/>
          </a:xfrm>
          <a:prstGeom prst="ellipse">
            <a:avLst/>
          </a:prstGeom>
          <a:noFill/>
          <a:ln>
            <a:solidFill>
              <a:srgbClr val="92D05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886201" y="3124201"/>
            <a:ext cx="76200" cy="76200"/>
          </a:xfrm>
          <a:prstGeom prst="ellipse">
            <a:avLst/>
          </a:prstGeom>
          <a:noFill/>
          <a:ln>
            <a:solidFill>
              <a:srgbClr val="92D05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810001" y="2971801"/>
            <a:ext cx="76200" cy="76200"/>
          </a:xfrm>
          <a:prstGeom prst="ellipse">
            <a:avLst/>
          </a:prstGeom>
          <a:noFill/>
          <a:ln>
            <a:solidFill>
              <a:srgbClr val="92D05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886201" y="2895601"/>
            <a:ext cx="76200" cy="76200"/>
          </a:xfrm>
          <a:prstGeom prst="ellipse">
            <a:avLst/>
          </a:prstGeom>
          <a:noFill/>
          <a:ln>
            <a:solidFill>
              <a:srgbClr val="92D05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038600" y="2895600"/>
            <a:ext cx="76200" cy="76199"/>
          </a:xfrm>
          <a:prstGeom prst="ellipse">
            <a:avLst/>
          </a:prstGeom>
          <a:noFill/>
          <a:ln>
            <a:solidFill>
              <a:srgbClr val="92D05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114800" y="2971800"/>
            <a:ext cx="228600" cy="152400"/>
          </a:xfrm>
          <a:prstGeom prst="ellipse">
            <a:avLst/>
          </a:prstGeom>
          <a:solidFill>
            <a:srgbClr val="80E53B">
              <a:alpha val="80000"/>
            </a:srgbClr>
          </a:solidFill>
          <a:ln>
            <a:solidFill>
              <a:srgbClr val="92D05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962400" y="3124200"/>
            <a:ext cx="152399" cy="152399"/>
          </a:xfrm>
          <a:prstGeom prst="ellipse">
            <a:avLst/>
          </a:prstGeom>
          <a:noFill/>
          <a:ln>
            <a:solidFill>
              <a:srgbClr val="92D05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191001" y="2819401"/>
            <a:ext cx="76200" cy="76200"/>
          </a:xfrm>
          <a:prstGeom prst="ellipse">
            <a:avLst/>
          </a:prstGeom>
          <a:noFill/>
          <a:ln>
            <a:solidFill>
              <a:srgbClr val="92D05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343400" y="2819401"/>
            <a:ext cx="76199" cy="76200"/>
          </a:xfrm>
          <a:prstGeom prst="ellipse">
            <a:avLst/>
          </a:prstGeom>
          <a:noFill/>
          <a:ln>
            <a:solidFill>
              <a:srgbClr val="92D05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191000" y="3429000"/>
            <a:ext cx="609600" cy="533400"/>
          </a:xfrm>
          <a:prstGeom prst="ellipse">
            <a:avLst/>
          </a:prstGeom>
          <a:solidFill>
            <a:srgbClr val="A3DF41">
              <a:alpha val="63000"/>
            </a:srgbClr>
          </a:solidFill>
          <a:ln>
            <a:solidFill>
              <a:srgbClr val="92D05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191000" y="3200400"/>
            <a:ext cx="304800" cy="304800"/>
          </a:xfrm>
          <a:prstGeom prst="ellipse">
            <a:avLst/>
          </a:prstGeom>
          <a:solidFill>
            <a:srgbClr val="80E53B">
              <a:alpha val="80000"/>
            </a:srgbClr>
          </a:solidFill>
          <a:ln>
            <a:solidFill>
              <a:srgbClr val="92D05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267200" y="2971800"/>
            <a:ext cx="152401" cy="152400"/>
          </a:xfrm>
          <a:prstGeom prst="ellipse">
            <a:avLst/>
          </a:prstGeom>
          <a:solidFill>
            <a:srgbClr val="80E53B">
              <a:alpha val="80000"/>
            </a:srgbClr>
          </a:solidFill>
          <a:ln>
            <a:solidFill>
              <a:srgbClr val="92D05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>
            <a:noAutofit/>
          </a:bodyPr>
          <a:lstStyle/>
          <a:p>
            <a:r>
              <a:rPr lang="en-US" sz="5200" b="1" u="sng" dirty="0" smtClean="0"/>
              <a:t>Framework—Batter vs. Pitcher</a:t>
            </a:r>
            <a:endParaRPr lang="en-US" sz="5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A8CB-597C-4C43-B043-DDBF6F7DD188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28600" y="1981200"/>
            <a:ext cx="2328709" cy="1484070"/>
          </a:xfrm>
          <a:prstGeom prst="ellipse">
            <a:avLst/>
          </a:prstGeom>
          <a:blipFill rotWithShape="0">
            <a:blip r:embed="rId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Oval 5"/>
          <p:cNvSpPr/>
          <p:nvPr/>
        </p:nvSpPr>
        <p:spPr>
          <a:xfrm>
            <a:off x="3352800" y="1066800"/>
            <a:ext cx="2328709" cy="1447800"/>
          </a:xfrm>
          <a:prstGeom prst="ellipse">
            <a:avLst/>
          </a:prstGeom>
          <a:blipFill rotWithShape="0">
            <a:blip r:embed="rId4" cstate="print">
              <a:lum contrast="-70000"/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Oval 6"/>
          <p:cNvSpPr/>
          <p:nvPr/>
        </p:nvSpPr>
        <p:spPr>
          <a:xfrm>
            <a:off x="5181600" y="4724400"/>
            <a:ext cx="2362200" cy="1447800"/>
          </a:xfrm>
          <a:prstGeom prst="ellipse">
            <a:avLst/>
          </a:prstGeom>
          <a:blipFill rotWithShape="0">
            <a:blip r:embed="rId5" cstate="print">
              <a:lum contrast="-70000"/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Oval 7"/>
          <p:cNvSpPr/>
          <p:nvPr/>
        </p:nvSpPr>
        <p:spPr>
          <a:xfrm>
            <a:off x="6553200" y="2209800"/>
            <a:ext cx="2328709" cy="1484070"/>
          </a:xfrm>
          <a:prstGeom prst="ellipse">
            <a:avLst/>
          </a:prstGeom>
          <a:blipFill rotWithShape="0">
            <a:blip r:embed="rId6" cstate="print">
              <a:lum contrast="-70000"/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Oval 8"/>
          <p:cNvSpPr/>
          <p:nvPr/>
        </p:nvSpPr>
        <p:spPr>
          <a:xfrm>
            <a:off x="1524000" y="4648199"/>
            <a:ext cx="2209800" cy="1462889"/>
          </a:xfrm>
          <a:prstGeom prst="ellipse">
            <a:avLst/>
          </a:prstGeom>
          <a:blipFill rotWithShape="0">
            <a:blip r:embed="rId7" cstate="print">
              <a:lum contrast="-70000"/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Oval 9"/>
          <p:cNvSpPr/>
          <p:nvPr/>
        </p:nvSpPr>
        <p:spPr>
          <a:xfrm>
            <a:off x="-152400" y="3276600"/>
            <a:ext cx="3073609" cy="838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Pitching Style</a:t>
            </a:r>
            <a:endParaRPr lang="en-US" sz="2800" b="1" dirty="0"/>
          </a:p>
        </p:txBody>
      </p:sp>
      <p:sp>
        <p:nvSpPr>
          <p:cNvPr id="11" name="Oval 10"/>
          <p:cNvSpPr/>
          <p:nvPr/>
        </p:nvSpPr>
        <p:spPr>
          <a:xfrm>
            <a:off x="2895600" y="2362200"/>
            <a:ext cx="3378408" cy="838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Pitcher Quality</a:t>
            </a:r>
            <a:endParaRPr lang="en-US" sz="2800" b="1" dirty="0"/>
          </a:p>
        </p:txBody>
      </p:sp>
      <p:sp>
        <p:nvSpPr>
          <p:cNvPr id="12" name="Oval 11"/>
          <p:cNvSpPr/>
          <p:nvPr/>
        </p:nvSpPr>
        <p:spPr>
          <a:xfrm>
            <a:off x="6096000" y="3505200"/>
            <a:ext cx="3352799" cy="838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Hitting Style</a:t>
            </a:r>
            <a:endParaRPr lang="en-US" sz="2800" b="1" dirty="0"/>
          </a:p>
        </p:txBody>
      </p:sp>
      <p:sp>
        <p:nvSpPr>
          <p:cNvPr id="13" name="Oval 12"/>
          <p:cNvSpPr/>
          <p:nvPr/>
        </p:nvSpPr>
        <p:spPr>
          <a:xfrm>
            <a:off x="4805126" y="5961707"/>
            <a:ext cx="3276600" cy="838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Hitter Quality</a:t>
            </a:r>
            <a:endParaRPr lang="en-US" sz="2800" b="1" dirty="0"/>
          </a:p>
        </p:txBody>
      </p:sp>
      <p:sp>
        <p:nvSpPr>
          <p:cNvPr id="14" name="Oval 13"/>
          <p:cNvSpPr/>
          <p:nvPr/>
        </p:nvSpPr>
        <p:spPr>
          <a:xfrm>
            <a:off x="1143000" y="5943600"/>
            <a:ext cx="3073609" cy="838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Ballpark</a:t>
            </a:r>
            <a:endParaRPr lang="en-US" sz="2800" b="1" dirty="0"/>
          </a:p>
        </p:txBody>
      </p:sp>
      <p:sp>
        <p:nvSpPr>
          <p:cNvPr id="15" name="Oval 14"/>
          <p:cNvSpPr/>
          <p:nvPr/>
        </p:nvSpPr>
        <p:spPr>
          <a:xfrm>
            <a:off x="2971800" y="3124200"/>
            <a:ext cx="3073609" cy="1676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5 Factors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>
            <a:noAutofit/>
          </a:bodyPr>
          <a:lstStyle/>
          <a:p>
            <a:r>
              <a:rPr lang="en-US" b="1" u="sng" dirty="0" smtClean="0"/>
              <a:t>Clustering Pitchers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38200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800" u="sng" dirty="0" smtClean="0"/>
              <a:t>Objective</a:t>
            </a:r>
            <a:r>
              <a:rPr lang="en-US" sz="3800" dirty="0" smtClean="0"/>
              <a:t>:</a:t>
            </a:r>
          </a:p>
          <a:p>
            <a:r>
              <a:rPr lang="en-US" dirty="0" smtClean="0"/>
              <a:t>Identify pitcher similarities to form clusters of “like” pitchers</a:t>
            </a:r>
          </a:p>
          <a:p>
            <a:pPr>
              <a:buNone/>
            </a:pPr>
            <a:endParaRPr lang="en-US" sz="3000" dirty="0" smtClean="0"/>
          </a:p>
          <a:p>
            <a:r>
              <a:rPr lang="en-US" dirty="0" smtClean="0"/>
              <a:t>Predict hitter performance by pitcher cluster vs. individual batter/pitcher matchups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A8CB-597C-4C43-B043-DDBF6F7DD188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762000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Clustering Pitchers </a:t>
            </a:r>
            <a:endParaRPr lang="en-US" b="1" u="sn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6200" y="1198267"/>
          <a:ext cx="8991600" cy="55835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/>
                <a:gridCol w="3733800"/>
              </a:tblGrid>
              <a:tr h="61761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Hitters’ Questions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Model</a:t>
                      </a:r>
                      <a:r>
                        <a:rPr lang="en-US" sz="3200" baseline="0" dirty="0" smtClean="0"/>
                        <a:t> Data</a:t>
                      </a:r>
                      <a:endParaRPr lang="en-US" sz="3200" dirty="0"/>
                    </a:p>
                  </a:txBody>
                  <a:tcPr/>
                </a:tc>
              </a:tr>
              <a:tr h="1601785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What does he throw?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600" dirty="0" smtClean="0"/>
                        <a:t> Top 2 Pitches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600" dirty="0" smtClean="0"/>
                        <a:t> Pitch Repertoire/Variety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600" dirty="0" smtClean="0"/>
                        <a:t> Horizontal Pitch</a:t>
                      </a:r>
                      <a:r>
                        <a:rPr lang="en-US" sz="2600" baseline="0" dirty="0" smtClean="0"/>
                        <a:t> Location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600" baseline="0" dirty="0" smtClean="0"/>
                        <a:t> Vertical Pitch Location</a:t>
                      </a:r>
                      <a:endParaRPr lang="en-US" sz="2600" dirty="0" smtClean="0"/>
                    </a:p>
                  </a:txBody>
                  <a:tcPr/>
                </a:tc>
              </a:tr>
              <a:tr h="576443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How hard</a:t>
                      </a:r>
                      <a:r>
                        <a:rPr lang="en-US" sz="2800" baseline="0" dirty="0" smtClean="0"/>
                        <a:t> does he throw?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600" dirty="0" smtClean="0"/>
                        <a:t> Fastball Velocity</a:t>
                      </a:r>
                      <a:endParaRPr lang="en-US" sz="2600" dirty="0"/>
                    </a:p>
                  </a:txBody>
                  <a:tcPr/>
                </a:tc>
              </a:tr>
              <a:tr h="84457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What</a:t>
                      </a:r>
                      <a:r>
                        <a:rPr lang="en-US" sz="2800" baseline="0" dirty="0" smtClean="0"/>
                        <a:t> kind of movement?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600" dirty="0" smtClean="0"/>
                        <a:t> Horizontal</a:t>
                      </a:r>
                      <a:r>
                        <a:rPr lang="en-US" sz="2600" baseline="0" dirty="0" smtClean="0"/>
                        <a:t> Movement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600" baseline="0" dirty="0" smtClean="0"/>
                        <a:t> Vertical Movement</a:t>
                      </a:r>
                      <a:endParaRPr lang="en-US" sz="2600" dirty="0"/>
                    </a:p>
                  </a:txBody>
                  <a:tcPr/>
                </a:tc>
              </a:tr>
              <a:tr h="548993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Where do</a:t>
                      </a:r>
                      <a:r>
                        <a:rPr lang="en-US" sz="2800" baseline="0" dirty="0" smtClean="0"/>
                        <a:t> his pitches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baseline="0" dirty="0" smtClean="0"/>
                        <a:t>come from?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600" dirty="0" smtClean="0"/>
                        <a:t> Release Point</a:t>
                      </a:r>
                      <a:endParaRPr lang="en-US" sz="2600" dirty="0"/>
                    </a:p>
                  </a:txBody>
                  <a:tcPr/>
                </a:tc>
              </a:tr>
              <a:tr h="990953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How does he like to pitch?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600" dirty="0" smtClean="0"/>
                        <a:t> Swinging Strike</a:t>
                      </a:r>
                      <a:r>
                        <a:rPr lang="en-US" sz="2600" baseline="0" dirty="0" smtClean="0"/>
                        <a:t> %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600" baseline="0" dirty="0" smtClean="0"/>
                        <a:t> Zone % and Edge %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600" baseline="0" dirty="0" smtClean="0"/>
                        <a:t> Top 2-pitch Sequence</a:t>
                      </a:r>
                      <a:endParaRPr lang="en-US" sz="2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A8CB-597C-4C43-B043-DDBF6F7DD188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A New Era of Baseball Analytics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r>
              <a:rPr lang="en-US" sz="3800" dirty="0" smtClean="0"/>
              <a:t>Proliferation of  baseball data</a:t>
            </a:r>
          </a:p>
          <a:p>
            <a:endParaRPr lang="en-US" dirty="0" smtClean="0"/>
          </a:p>
          <a:p>
            <a:r>
              <a:rPr lang="en-US" sz="3800" dirty="0" smtClean="0"/>
              <a:t>Revolutionary processing technology</a:t>
            </a:r>
          </a:p>
          <a:p>
            <a:endParaRPr lang="en-US" dirty="0" smtClean="0"/>
          </a:p>
          <a:p>
            <a:r>
              <a:rPr lang="en-US" sz="3800" dirty="0" smtClean="0"/>
              <a:t>Massive, inexpensive storage capability </a:t>
            </a:r>
            <a:endParaRPr lang="en-US" sz="3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A8CB-597C-4C43-B043-DDBF6F7DD18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RH Pitcher vs. LH Batter Clusters</a:t>
            </a:r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A8CB-597C-4C43-B043-DDBF6F7DD188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91138" name="Picture 2" descr="C:\Users\Vince Gennaro\Dropbox\1-YARC\RvL 4-8-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RH Pitcher vs. LH Batter Clusters</a:t>
            </a:r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A8CB-597C-4C43-B043-DDBF6F7DD188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91138" name="Picture 2" descr="C:\Users\Vince Gennaro\Dropbox\1-YARC\RvL 4-8-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 rot="19788842">
            <a:off x="3487945" y="1212713"/>
            <a:ext cx="2711320" cy="1868119"/>
            <a:chOff x="2075" y="750"/>
            <a:chExt cx="738" cy="367"/>
          </a:xfrm>
          <a:effectLst/>
        </p:grpSpPr>
        <p:sp>
          <p:nvSpPr>
            <p:cNvPr id="6" name="Arc 5"/>
            <p:cNvSpPr>
              <a:spLocks/>
            </p:cNvSpPr>
            <p:nvPr/>
          </p:nvSpPr>
          <p:spPr bwMode="gray">
            <a:xfrm rot="5326068">
              <a:off x="2380" y="683"/>
              <a:ext cx="365" cy="50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 w 43200"/>
                <a:gd name="T1" fmla="*/ 21911 h 27700"/>
                <a:gd name="T2" fmla="*/ 42321 w 43200"/>
                <a:gd name="T3" fmla="*/ 27700 h 27700"/>
                <a:gd name="T4" fmla="*/ 21600 w 43200"/>
                <a:gd name="T5" fmla="*/ 21600 h 27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7700" fill="none" extrusionOk="0">
                  <a:moveTo>
                    <a:pt x="2" y="21910"/>
                  </a:moveTo>
                  <a:cubicBezTo>
                    <a:pt x="0" y="21807"/>
                    <a:pt x="0" y="2170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3664"/>
                    <a:pt x="42903" y="25719"/>
                    <a:pt x="42320" y="27699"/>
                  </a:cubicBezTo>
                </a:path>
                <a:path w="43200" h="27700" stroke="0" extrusionOk="0">
                  <a:moveTo>
                    <a:pt x="2" y="21910"/>
                  </a:moveTo>
                  <a:cubicBezTo>
                    <a:pt x="0" y="21807"/>
                    <a:pt x="0" y="2170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3664"/>
                    <a:pt x="42903" y="25719"/>
                    <a:pt x="42320" y="276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/>
              <a:tailEnd/>
            </a:ln>
            <a:effectLst>
              <a:outerShdw dist="71842" dir="2700000" algn="ctr" rotWithShape="0">
                <a:schemeClr val="tx1">
                  <a:alpha val="50000"/>
                </a:schemeClr>
              </a:outerShdw>
            </a:effectLst>
            <a:scene3d>
              <a:camera prst="orthographicFront"/>
              <a:lightRig rig="threePt" dir="t"/>
            </a:scene3d>
            <a:sp3d contourW="12700">
              <a:contourClr>
                <a:srgbClr val="FF0000"/>
              </a:contourClr>
            </a:sp3d>
          </p:spPr>
          <p:txBody>
            <a:bodyPr rot="10800000" vert="eaVert"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 sz="1300">
                <a:solidFill>
                  <a:srgbClr val="0000FF"/>
                </a:solidFill>
              </a:endParaRPr>
            </a:p>
          </p:txBody>
        </p:sp>
        <p:sp>
          <p:nvSpPr>
            <p:cNvPr id="7" name="Arc 6"/>
            <p:cNvSpPr>
              <a:spLocks/>
            </p:cNvSpPr>
            <p:nvPr/>
          </p:nvSpPr>
          <p:spPr bwMode="gray">
            <a:xfrm rot="5326068" flipV="1">
              <a:off x="2138" y="732"/>
              <a:ext cx="322" cy="447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 w 43200"/>
                <a:gd name="T1" fmla="*/ 21911 h 24924"/>
                <a:gd name="T2" fmla="*/ 42943 w 43200"/>
                <a:gd name="T3" fmla="*/ 24924 h 24924"/>
                <a:gd name="T4" fmla="*/ 21600 w 43200"/>
                <a:gd name="T5" fmla="*/ 21600 h 24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4924" fill="none" extrusionOk="0">
                  <a:moveTo>
                    <a:pt x="2" y="21910"/>
                  </a:moveTo>
                  <a:cubicBezTo>
                    <a:pt x="0" y="21807"/>
                    <a:pt x="0" y="2170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712"/>
                    <a:pt x="43113" y="23824"/>
                    <a:pt x="42942" y="24923"/>
                  </a:cubicBezTo>
                </a:path>
                <a:path w="43200" h="24924" stroke="0" extrusionOk="0">
                  <a:moveTo>
                    <a:pt x="2" y="21910"/>
                  </a:moveTo>
                  <a:cubicBezTo>
                    <a:pt x="0" y="21807"/>
                    <a:pt x="0" y="2170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712"/>
                    <a:pt x="43113" y="23824"/>
                    <a:pt x="42942" y="24923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/>
              <a:tailEnd/>
            </a:ln>
            <a:effectLst>
              <a:outerShdw dist="71842" dir="2700000" algn="ctr" rotWithShape="0">
                <a:schemeClr val="tx1">
                  <a:alpha val="50000"/>
                </a:schemeClr>
              </a:outerShdw>
            </a:effectLst>
            <a:scene3d>
              <a:camera prst="orthographicFront"/>
              <a:lightRig rig="threePt" dir="t"/>
            </a:scene3d>
            <a:sp3d contourW="12700">
              <a:contourClr>
                <a:srgbClr val="FF0000"/>
              </a:contourClr>
            </a:sp3d>
          </p:spPr>
          <p:txBody>
            <a:bodyPr vert="eaVert"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 sz="1300">
                <a:solidFill>
                  <a:srgbClr val="0000FF"/>
                </a:solidFill>
              </a:endParaRP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 rot="2163787">
            <a:off x="5221428" y="2355811"/>
            <a:ext cx="3398803" cy="1759491"/>
            <a:chOff x="2075" y="750"/>
            <a:chExt cx="738" cy="367"/>
          </a:xfrm>
          <a:effectLst/>
        </p:grpSpPr>
        <p:sp>
          <p:nvSpPr>
            <p:cNvPr id="10" name="Arc 5"/>
            <p:cNvSpPr>
              <a:spLocks/>
            </p:cNvSpPr>
            <p:nvPr/>
          </p:nvSpPr>
          <p:spPr bwMode="gray">
            <a:xfrm rot="5326068">
              <a:off x="2380" y="683"/>
              <a:ext cx="365" cy="50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 w 43200"/>
                <a:gd name="T1" fmla="*/ 21911 h 27700"/>
                <a:gd name="T2" fmla="*/ 42321 w 43200"/>
                <a:gd name="T3" fmla="*/ 27700 h 27700"/>
                <a:gd name="T4" fmla="*/ 21600 w 43200"/>
                <a:gd name="T5" fmla="*/ 21600 h 27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7700" fill="none" extrusionOk="0">
                  <a:moveTo>
                    <a:pt x="2" y="21910"/>
                  </a:moveTo>
                  <a:cubicBezTo>
                    <a:pt x="0" y="21807"/>
                    <a:pt x="0" y="2170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3664"/>
                    <a:pt x="42903" y="25719"/>
                    <a:pt x="42320" y="27699"/>
                  </a:cubicBezTo>
                </a:path>
                <a:path w="43200" h="27700" stroke="0" extrusionOk="0">
                  <a:moveTo>
                    <a:pt x="2" y="21910"/>
                  </a:moveTo>
                  <a:cubicBezTo>
                    <a:pt x="0" y="21807"/>
                    <a:pt x="0" y="2170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3664"/>
                    <a:pt x="42903" y="25719"/>
                    <a:pt x="42320" y="276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/>
              <a:tailEnd/>
            </a:ln>
            <a:effectLst>
              <a:outerShdw dist="71842" dir="2700000" algn="ctr" rotWithShape="0">
                <a:schemeClr val="tx1">
                  <a:alpha val="50000"/>
                </a:schemeClr>
              </a:outerShdw>
            </a:effectLst>
            <a:scene3d>
              <a:camera prst="orthographicFront"/>
              <a:lightRig rig="threePt" dir="t"/>
            </a:scene3d>
            <a:sp3d contourW="12700">
              <a:contourClr>
                <a:srgbClr val="FF0000"/>
              </a:contourClr>
            </a:sp3d>
          </p:spPr>
          <p:txBody>
            <a:bodyPr rot="10800000" vert="eaVert"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 sz="1300">
                <a:solidFill>
                  <a:srgbClr val="0000FF"/>
                </a:solidFill>
              </a:endParaRPr>
            </a:p>
          </p:txBody>
        </p:sp>
        <p:sp>
          <p:nvSpPr>
            <p:cNvPr id="11" name="Arc 6"/>
            <p:cNvSpPr>
              <a:spLocks/>
            </p:cNvSpPr>
            <p:nvPr/>
          </p:nvSpPr>
          <p:spPr bwMode="gray">
            <a:xfrm rot="5326068" flipV="1">
              <a:off x="2138" y="732"/>
              <a:ext cx="322" cy="447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 w 43200"/>
                <a:gd name="T1" fmla="*/ 21911 h 24924"/>
                <a:gd name="T2" fmla="*/ 42943 w 43200"/>
                <a:gd name="T3" fmla="*/ 24924 h 24924"/>
                <a:gd name="T4" fmla="*/ 21600 w 43200"/>
                <a:gd name="T5" fmla="*/ 21600 h 24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4924" fill="none" extrusionOk="0">
                  <a:moveTo>
                    <a:pt x="2" y="21910"/>
                  </a:moveTo>
                  <a:cubicBezTo>
                    <a:pt x="0" y="21807"/>
                    <a:pt x="0" y="2170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712"/>
                    <a:pt x="43113" y="23824"/>
                    <a:pt x="42942" y="24923"/>
                  </a:cubicBezTo>
                </a:path>
                <a:path w="43200" h="24924" stroke="0" extrusionOk="0">
                  <a:moveTo>
                    <a:pt x="2" y="21910"/>
                  </a:moveTo>
                  <a:cubicBezTo>
                    <a:pt x="0" y="21807"/>
                    <a:pt x="0" y="2170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712"/>
                    <a:pt x="43113" y="23824"/>
                    <a:pt x="42942" y="24923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/>
              <a:tailEnd/>
            </a:ln>
            <a:effectLst>
              <a:outerShdw dist="71842" dir="2700000" algn="ctr" rotWithShape="0">
                <a:schemeClr val="tx1">
                  <a:alpha val="50000"/>
                </a:schemeClr>
              </a:outerShdw>
            </a:effectLst>
            <a:scene3d>
              <a:camera prst="orthographicFront"/>
              <a:lightRig rig="threePt" dir="t"/>
            </a:scene3d>
            <a:sp3d contourW="12700">
              <a:contourClr>
                <a:srgbClr val="FF0000"/>
              </a:contourClr>
            </a:sp3d>
          </p:spPr>
          <p:txBody>
            <a:bodyPr vert="eaVert"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 sz="1300">
                <a:solidFill>
                  <a:srgbClr val="0000FF"/>
                </a:solidFill>
              </a:endParaRP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 rot="2163787">
            <a:off x="1518490" y="5012364"/>
            <a:ext cx="1809994" cy="1759491"/>
            <a:chOff x="2075" y="750"/>
            <a:chExt cx="738" cy="367"/>
          </a:xfrm>
          <a:effectLst/>
        </p:grpSpPr>
        <p:sp>
          <p:nvSpPr>
            <p:cNvPr id="13" name="Arc 5"/>
            <p:cNvSpPr>
              <a:spLocks/>
            </p:cNvSpPr>
            <p:nvPr/>
          </p:nvSpPr>
          <p:spPr bwMode="gray">
            <a:xfrm rot="5326068">
              <a:off x="2380" y="683"/>
              <a:ext cx="365" cy="50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 w 43200"/>
                <a:gd name="T1" fmla="*/ 21911 h 27700"/>
                <a:gd name="T2" fmla="*/ 42321 w 43200"/>
                <a:gd name="T3" fmla="*/ 27700 h 27700"/>
                <a:gd name="T4" fmla="*/ 21600 w 43200"/>
                <a:gd name="T5" fmla="*/ 21600 h 27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7700" fill="none" extrusionOk="0">
                  <a:moveTo>
                    <a:pt x="2" y="21910"/>
                  </a:moveTo>
                  <a:cubicBezTo>
                    <a:pt x="0" y="21807"/>
                    <a:pt x="0" y="2170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3664"/>
                    <a:pt x="42903" y="25719"/>
                    <a:pt x="42320" y="27699"/>
                  </a:cubicBezTo>
                </a:path>
                <a:path w="43200" h="27700" stroke="0" extrusionOk="0">
                  <a:moveTo>
                    <a:pt x="2" y="21910"/>
                  </a:moveTo>
                  <a:cubicBezTo>
                    <a:pt x="0" y="21807"/>
                    <a:pt x="0" y="2170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3664"/>
                    <a:pt x="42903" y="25719"/>
                    <a:pt x="42320" y="276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/>
              <a:tailEnd/>
            </a:ln>
            <a:effectLst>
              <a:outerShdw dist="71842" dir="2700000" algn="ctr" rotWithShape="0">
                <a:schemeClr val="tx1">
                  <a:alpha val="50000"/>
                </a:schemeClr>
              </a:outerShdw>
            </a:effectLst>
            <a:scene3d>
              <a:camera prst="orthographicFront"/>
              <a:lightRig rig="threePt" dir="t"/>
            </a:scene3d>
            <a:sp3d contourW="12700">
              <a:contourClr>
                <a:srgbClr val="FF0000"/>
              </a:contourClr>
            </a:sp3d>
          </p:spPr>
          <p:txBody>
            <a:bodyPr rot="10800000" vert="eaVert"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 sz="1300">
                <a:solidFill>
                  <a:srgbClr val="0000FF"/>
                </a:solidFill>
              </a:endParaRPr>
            </a:p>
          </p:txBody>
        </p:sp>
        <p:sp>
          <p:nvSpPr>
            <p:cNvPr id="14" name="Arc 6"/>
            <p:cNvSpPr>
              <a:spLocks/>
            </p:cNvSpPr>
            <p:nvPr/>
          </p:nvSpPr>
          <p:spPr bwMode="gray">
            <a:xfrm rot="5326068" flipV="1">
              <a:off x="2138" y="732"/>
              <a:ext cx="322" cy="447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 w 43200"/>
                <a:gd name="T1" fmla="*/ 21911 h 24924"/>
                <a:gd name="T2" fmla="*/ 42943 w 43200"/>
                <a:gd name="T3" fmla="*/ 24924 h 24924"/>
                <a:gd name="T4" fmla="*/ 21600 w 43200"/>
                <a:gd name="T5" fmla="*/ 21600 h 24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4924" fill="none" extrusionOk="0">
                  <a:moveTo>
                    <a:pt x="2" y="21910"/>
                  </a:moveTo>
                  <a:cubicBezTo>
                    <a:pt x="0" y="21807"/>
                    <a:pt x="0" y="2170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712"/>
                    <a:pt x="43113" y="23824"/>
                    <a:pt x="42942" y="24923"/>
                  </a:cubicBezTo>
                </a:path>
                <a:path w="43200" h="24924" stroke="0" extrusionOk="0">
                  <a:moveTo>
                    <a:pt x="2" y="21910"/>
                  </a:moveTo>
                  <a:cubicBezTo>
                    <a:pt x="0" y="21807"/>
                    <a:pt x="0" y="2170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712"/>
                    <a:pt x="43113" y="23824"/>
                    <a:pt x="42942" y="24923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/>
              <a:tailEnd/>
            </a:ln>
            <a:effectLst>
              <a:outerShdw dist="71842" dir="2700000" algn="ctr" rotWithShape="0">
                <a:schemeClr val="tx1">
                  <a:alpha val="50000"/>
                </a:schemeClr>
              </a:outerShdw>
            </a:effectLst>
            <a:scene3d>
              <a:camera prst="orthographicFront"/>
              <a:lightRig rig="threePt" dir="t"/>
            </a:scene3d>
            <a:sp3d contourW="12700">
              <a:contourClr>
                <a:srgbClr val="FF0000"/>
              </a:contourClr>
            </a:sp3d>
          </p:spPr>
          <p:txBody>
            <a:bodyPr vert="eaVert"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 sz="1300">
                <a:solidFill>
                  <a:srgbClr val="0000FF"/>
                </a:solidFill>
              </a:endParaRPr>
            </a:p>
          </p:txBody>
        </p:sp>
      </p:grpSp>
      <p:grpSp>
        <p:nvGrpSpPr>
          <p:cNvPr id="15" name="Group 14"/>
          <p:cNvGrpSpPr>
            <a:grpSpLocks/>
          </p:cNvGrpSpPr>
          <p:nvPr/>
        </p:nvGrpSpPr>
        <p:grpSpPr bwMode="auto">
          <a:xfrm rot="2163787">
            <a:off x="2589913" y="3231919"/>
            <a:ext cx="2233165" cy="1759491"/>
            <a:chOff x="2075" y="750"/>
            <a:chExt cx="738" cy="367"/>
          </a:xfrm>
          <a:effectLst/>
        </p:grpSpPr>
        <p:sp>
          <p:nvSpPr>
            <p:cNvPr id="16" name="Arc 5"/>
            <p:cNvSpPr>
              <a:spLocks/>
            </p:cNvSpPr>
            <p:nvPr/>
          </p:nvSpPr>
          <p:spPr bwMode="gray">
            <a:xfrm rot="5326068">
              <a:off x="2380" y="683"/>
              <a:ext cx="365" cy="50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 w 43200"/>
                <a:gd name="T1" fmla="*/ 21911 h 27700"/>
                <a:gd name="T2" fmla="*/ 42321 w 43200"/>
                <a:gd name="T3" fmla="*/ 27700 h 27700"/>
                <a:gd name="T4" fmla="*/ 21600 w 43200"/>
                <a:gd name="T5" fmla="*/ 21600 h 27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7700" fill="none" extrusionOk="0">
                  <a:moveTo>
                    <a:pt x="2" y="21910"/>
                  </a:moveTo>
                  <a:cubicBezTo>
                    <a:pt x="0" y="21807"/>
                    <a:pt x="0" y="2170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3664"/>
                    <a:pt x="42903" y="25719"/>
                    <a:pt x="42320" y="27699"/>
                  </a:cubicBezTo>
                </a:path>
                <a:path w="43200" h="27700" stroke="0" extrusionOk="0">
                  <a:moveTo>
                    <a:pt x="2" y="21910"/>
                  </a:moveTo>
                  <a:cubicBezTo>
                    <a:pt x="0" y="21807"/>
                    <a:pt x="0" y="2170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3664"/>
                    <a:pt x="42903" y="25719"/>
                    <a:pt x="42320" y="276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/>
              <a:tailEnd/>
            </a:ln>
            <a:effectLst>
              <a:outerShdw dist="71842" dir="2700000" algn="ctr" rotWithShape="0">
                <a:schemeClr val="tx1">
                  <a:alpha val="50000"/>
                </a:schemeClr>
              </a:outerShdw>
            </a:effectLst>
            <a:scene3d>
              <a:camera prst="orthographicFront"/>
              <a:lightRig rig="threePt" dir="t"/>
            </a:scene3d>
            <a:sp3d contourW="12700">
              <a:contourClr>
                <a:srgbClr val="FF0000"/>
              </a:contourClr>
            </a:sp3d>
          </p:spPr>
          <p:txBody>
            <a:bodyPr rot="10800000" vert="eaVert"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 sz="1300">
                <a:solidFill>
                  <a:srgbClr val="0000FF"/>
                </a:solidFill>
              </a:endParaRPr>
            </a:p>
          </p:txBody>
        </p:sp>
        <p:sp>
          <p:nvSpPr>
            <p:cNvPr id="17" name="Arc 6"/>
            <p:cNvSpPr>
              <a:spLocks/>
            </p:cNvSpPr>
            <p:nvPr/>
          </p:nvSpPr>
          <p:spPr bwMode="gray">
            <a:xfrm rot="5326068" flipV="1">
              <a:off x="2138" y="732"/>
              <a:ext cx="322" cy="447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 w 43200"/>
                <a:gd name="T1" fmla="*/ 21911 h 24924"/>
                <a:gd name="T2" fmla="*/ 42943 w 43200"/>
                <a:gd name="T3" fmla="*/ 24924 h 24924"/>
                <a:gd name="T4" fmla="*/ 21600 w 43200"/>
                <a:gd name="T5" fmla="*/ 21600 h 24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4924" fill="none" extrusionOk="0">
                  <a:moveTo>
                    <a:pt x="2" y="21910"/>
                  </a:moveTo>
                  <a:cubicBezTo>
                    <a:pt x="0" y="21807"/>
                    <a:pt x="0" y="2170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712"/>
                    <a:pt x="43113" y="23824"/>
                    <a:pt x="42942" y="24923"/>
                  </a:cubicBezTo>
                </a:path>
                <a:path w="43200" h="24924" stroke="0" extrusionOk="0">
                  <a:moveTo>
                    <a:pt x="2" y="21910"/>
                  </a:moveTo>
                  <a:cubicBezTo>
                    <a:pt x="0" y="21807"/>
                    <a:pt x="0" y="2170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712"/>
                    <a:pt x="43113" y="23824"/>
                    <a:pt x="42942" y="24923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/>
              <a:tailEnd/>
            </a:ln>
            <a:effectLst>
              <a:outerShdw dist="71842" dir="2700000" algn="ctr" rotWithShape="0">
                <a:schemeClr val="tx1">
                  <a:alpha val="50000"/>
                </a:schemeClr>
              </a:outerShdw>
            </a:effectLst>
            <a:scene3d>
              <a:camera prst="orthographicFront"/>
              <a:lightRig rig="threePt" dir="t"/>
            </a:scene3d>
            <a:sp3d contourW="12700">
              <a:contourClr>
                <a:srgbClr val="FF0000"/>
              </a:contourClr>
            </a:sp3d>
          </p:spPr>
          <p:txBody>
            <a:bodyPr vert="eaVert"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 sz="1300">
                <a:solidFill>
                  <a:srgbClr val="0000FF"/>
                </a:solidFill>
              </a:endParaRP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 rot="4860830">
            <a:off x="5424421" y="4207249"/>
            <a:ext cx="1809994" cy="1414183"/>
            <a:chOff x="2075" y="750"/>
            <a:chExt cx="738" cy="367"/>
          </a:xfrm>
          <a:effectLst/>
        </p:grpSpPr>
        <p:sp>
          <p:nvSpPr>
            <p:cNvPr id="19" name="Arc 5"/>
            <p:cNvSpPr>
              <a:spLocks/>
            </p:cNvSpPr>
            <p:nvPr/>
          </p:nvSpPr>
          <p:spPr bwMode="gray">
            <a:xfrm rot="5326068">
              <a:off x="2380" y="683"/>
              <a:ext cx="365" cy="50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 w 43200"/>
                <a:gd name="T1" fmla="*/ 21911 h 27700"/>
                <a:gd name="T2" fmla="*/ 42321 w 43200"/>
                <a:gd name="T3" fmla="*/ 27700 h 27700"/>
                <a:gd name="T4" fmla="*/ 21600 w 43200"/>
                <a:gd name="T5" fmla="*/ 21600 h 27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7700" fill="none" extrusionOk="0">
                  <a:moveTo>
                    <a:pt x="2" y="21910"/>
                  </a:moveTo>
                  <a:cubicBezTo>
                    <a:pt x="0" y="21807"/>
                    <a:pt x="0" y="2170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3664"/>
                    <a:pt x="42903" y="25719"/>
                    <a:pt x="42320" y="27699"/>
                  </a:cubicBezTo>
                </a:path>
                <a:path w="43200" h="27700" stroke="0" extrusionOk="0">
                  <a:moveTo>
                    <a:pt x="2" y="21910"/>
                  </a:moveTo>
                  <a:cubicBezTo>
                    <a:pt x="0" y="21807"/>
                    <a:pt x="0" y="2170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3664"/>
                    <a:pt x="42903" y="25719"/>
                    <a:pt x="42320" y="276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/>
              <a:tailEnd/>
            </a:ln>
            <a:effectLst>
              <a:outerShdw dist="71842" dir="2700000" algn="ctr" rotWithShape="0">
                <a:schemeClr val="tx1">
                  <a:alpha val="50000"/>
                </a:schemeClr>
              </a:outerShdw>
            </a:effectLst>
            <a:scene3d>
              <a:camera prst="orthographicFront"/>
              <a:lightRig rig="threePt" dir="t"/>
            </a:scene3d>
            <a:sp3d contourW="12700">
              <a:contourClr>
                <a:srgbClr val="FF0000"/>
              </a:contourClr>
            </a:sp3d>
          </p:spPr>
          <p:txBody>
            <a:bodyPr rot="10800000" vert="eaVert"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 sz="1300">
                <a:solidFill>
                  <a:srgbClr val="0000FF"/>
                </a:solidFill>
              </a:endParaRPr>
            </a:p>
          </p:txBody>
        </p:sp>
        <p:sp>
          <p:nvSpPr>
            <p:cNvPr id="20" name="Arc 6"/>
            <p:cNvSpPr>
              <a:spLocks/>
            </p:cNvSpPr>
            <p:nvPr/>
          </p:nvSpPr>
          <p:spPr bwMode="gray">
            <a:xfrm rot="5326068" flipV="1">
              <a:off x="2138" y="732"/>
              <a:ext cx="322" cy="447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 w 43200"/>
                <a:gd name="T1" fmla="*/ 21911 h 24924"/>
                <a:gd name="T2" fmla="*/ 42943 w 43200"/>
                <a:gd name="T3" fmla="*/ 24924 h 24924"/>
                <a:gd name="T4" fmla="*/ 21600 w 43200"/>
                <a:gd name="T5" fmla="*/ 21600 h 24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4924" fill="none" extrusionOk="0">
                  <a:moveTo>
                    <a:pt x="2" y="21910"/>
                  </a:moveTo>
                  <a:cubicBezTo>
                    <a:pt x="0" y="21807"/>
                    <a:pt x="0" y="2170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712"/>
                    <a:pt x="43113" y="23824"/>
                    <a:pt x="42942" y="24923"/>
                  </a:cubicBezTo>
                </a:path>
                <a:path w="43200" h="24924" stroke="0" extrusionOk="0">
                  <a:moveTo>
                    <a:pt x="2" y="21910"/>
                  </a:moveTo>
                  <a:cubicBezTo>
                    <a:pt x="0" y="21807"/>
                    <a:pt x="0" y="2170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712"/>
                    <a:pt x="43113" y="23824"/>
                    <a:pt x="42942" y="24923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/>
              <a:tailEnd/>
            </a:ln>
            <a:effectLst>
              <a:outerShdw dist="71842" dir="2700000" algn="ctr" rotWithShape="0">
                <a:schemeClr val="tx1">
                  <a:alpha val="50000"/>
                </a:schemeClr>
              </a:outerShdw>
            </a:effectLst>
            <a:scene3d>
              <a:camera prst="orthographicFront"/>
              <a:lightRig rig="threePt" dir="t"/>
            </a:scene3d>
            <a:sp3d contourW="12700">
              <a:contourClr>
                <a:srgbClr val="FF0000"/>
              </a:contourClr>
            </a:sp3d>
          </p:spPr>
          <p:txBody>
            <a:bodyPr vert="eaVert"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 sz="1300">
                <a:solidFill>
                  <a:srgbClr val="0000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Yankees RF vs. Colorado Rockies?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686800" cy="4572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800" dirty="0" smtClean="0"/>
              <a:t>Facing Right-Handed Pitcher Juan </a:t>
            </a:r>
            <a:r>
              <a:rPr lang="en-US" sz="3800" dirty="0" err="1" smtClean="0"/>
              <a:t>Nicasio</a:t>
            </a:r>
            <a:endParaRPr lang="en-US" sz="3800" dirty="0" smtClean="0"/>
          </a:p>
          <a:p>
            <a:pPr algn="ctr">
              <a:buNone/>
            </a:pPr>
            <a:endParaRPr lang="en-US" sz="3800" dirty="0" smtClean="0"/>
          </a:p>
          <a:p>
            <a:pPr algn="ctr">
              <a:buNone/>
            </a:pPr>
            <a:endParaRPr lang="en-US" sz="3800" dirty="0" smtClean="0"/>
          </a:p>
          <a:p>
            <a:pPr algn="ctr">
              <a:buNone/>
            </a:pPr>
            <a:endParaRPr lang="en-US" sz="3800" dirty="0" smtClean="0"/>
          </a:p>
          <a:p>
            <a:pPr algn="ctr">
              <a:buNone/>
            </a:pPr>
            <a:endParaRPr lang="en-US" sz="3800" dirty="0" smtClean="0"/>
          </a:p>
          <a:p>
            <a:pPr>
              <a:buNone/>
            </a:pPr>
            <a:r>
              <a:rPr lang="en-US" sz="3800" dirty="0" smtClean="0"/>
              <a:t>       Ichiro Suzuki              Brennan </a:t>
            </a:r>
            <a:r>
              <a:rPr lang="en-US" sz="3800" dirty="0" err="1" smtClean="0"/>
              <a:t>Boesch</a:t>
            </a:r>
            <a:endParaRPr lang="en-US" sz="3800" dirty="0" smtClean="0"/>
          </a:p>
          <a:p>
            <a:pPr algn="ctr">
              <a:buNone/>
            </a:pPr>
            <a:endParaRPr lang="en-US" sz="3800" dirty="0" smtClean="0"/>
          </a:p>
          <a:p>
            <a:pPr algn="ctr">
              <a:buNone/>
            </a:pPr>
            <a:endParaRPr lang="en-US" sz="3800" dirty="0" smtClean="0"/>
          </a:p>
          <a:p>
            <a:pPr algn="ctr">
              <a:buNone/>
            </a:pPr>
            <a:endParaRPr lang="en-US" sz="3800" dirty="0" smtClean="0"/>
          </a:p>
          <a:p>
            <a:pPr algn="ctr">
              <a:buNone/>
            </a:pPr>
            <a:endParaRPr lang="en-US" sz="3800" dirty="0" smtClean="0"/>
          </a:p>
          <a:p>
            <a:pPr algn="ctr">
              <a:buNone/>
            </a:pPr>
            <a:endParaRPr lang="en-US" sz="3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A8CB-597C-4C43-B043-DDBF6F7DD188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5" name="Picture 18" descr="http://www.rotoprofessor.com/baseball/pictures/Suzuki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743200"/>
            <a:ext cx="4087660" cy="2718294"/>
          </a:xfrm>
          <a:prstGeom prst="rect">
            <a:avLst/>
          </a:prstGeom>
          <a:noFill/>
        </p:spPr>
      </p:pic>
      <p:pic>
        <p:nvPicPr>
          <p:cNvPr id="6" name="Picture 20" descr="http://sports.cbsimg.net/images/visual/whatshot/Brennan_Boesch0814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2743200"/>
            <a:ext cx="3973198" cy="27118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Yankees RF vs. Colorado Rockies?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686800" cy="4572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800" dirty="0" smtClean="0"/>
              <a:t>Facing Right-Handed Pitcher Juan </a:t>
            </a:r>
            <a:r>
              <a:rPr lang="en-US" sz="3800" dirty="0" err="1" smtClean="0"/>
              <a:t>Nicasio</a:t>
            </a:r>
            <a:endParaRPr lang="en-US" sz="3800" dirty="0" smtClean="0"/>
          </a:p>
          <a:p>
            <a:pPr algn="ctr">
              <a:buNone/>
            </a:pPr>
            <a:endParaRPr lang="en-US" sz="3800" dirty="0" smtClean="0"/>
          </a:p>
          <a:p>
            <a:pPr algn="ctr">
              <a:buNone/>
            </a:pPr>
            <a:endParaRPr lang="en-US" sz="3800" dirty="0" smtClean="0"/>
          </a:p>
          <a:p>
            <a:pPr algn="ctr">
              <a:buNone/>
            </a:pPr>
            <a:endParaRPr lang="en-US" sz="3800" dirty="0" smtClean="0"/>
          </a:p>
          <a:p>
            <a:pPr algn="ctr">
              <a:buNone/>
            </a:pPr>
            <a:endParaRPr lang="en-US" sz="3800" dirty="0" smtClean="0"/>
          </a:p>
          <a:p>
            <a:pPr>
              <a:buNone/>
            </a:pPr>
            <a:r>
              <a:rPr lang="en-US" sz="3800" dirty="0" smtClean="0"/>
              <a:t>       Ichiro Suzuki              Brennan </a:t>
            </a:r>
            <a:r>
              <a:rPr lang="en-US" sz="3800" dirty="0" err="1" smtClean="0"/>
              <a:t>Boesch</a:t>
            </a:r>
            <a:endParaRPr lang="en-US" sz="3800" dirty="0" smtClean="0"/>
          </a:p>
          <a:p>
            <a:pPr algn="ctr">
              <a:buNone/>
            </a:pPr>
            <a:endParaRPr lang="en-US" sz="3800" dirty="0" smtClean="0"/>
          </a:p>
          <a:p>
            <a:pPr algn="ctr">
              <a:buNone/>
            </a:pPr>
            <a:endParaRPr lang="en-US" sz="3800" dirty="0" smtClean="0"/>
          </a:p>
          <a:p>
            <a:pPr algn="ctr">
              <a:buNone/>
            </a:pPr>
            <a:endParaRPr lang="en-US" sz="3800" dirty="0" smtClean="0"/>
          </a:p>
          <a:p>
            <a:pPr algn="ctr">
              <a:buNone/>
            </a:pPr>
            <a:endParaRPr lang="en-US" sz="3800" dirty="0" smtClean="0"/>
          </a:p>
          <a:p>
            <a:pPr algn="ctr">
              <a:buNone/>
            </a:pPr>
            <a:endParaRPr lang="en-US" sz="3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A8CB-597C-4C43-B043-DDBF6F7DD188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5" name="Picture 18" descr="http://www.rotoprofessor.com/baseball/pictures/Suzuki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743200"/>
            <a:ext cx="4087660" cy="2718294"/>
          </a:xfrm>
          <a:prstGeom prst="rect">
            <a:avLst/>
          </a:prstGeom>
          <a:noFill/>
        </p:spPr>
      </p:pic>
      <p:pic>
        <p:nvPicPr>
          <p:cNvPr id="6" name="Picture 20" descr="http://sports.cbsimg.net/images/visual/whatshot/Brennan_Boesch0814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2743200"/>
            <a:ext cx="3973198" cy="271186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600200" y="3733800"/>
            <a:ext cx="5707330" cy="677108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smtClean="0"/>
              <a:t>Both are 0-0 vs. Nicasio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Yankees Hitters—Rockies Pitchers</a:t>
            </a:r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A8CB-597C-4C43-B043-DDBF6F7DD188}" type="slidenum">
              <a:rPr lang="en-US" smtClean="0"/>
              <a:pPr/>
              <a:t>34</a:t>
            </a:fld>
            <a:endParaRPr lang="en-US"/>
          </a:p>
        </p:txBody>
      </p:sp>
      <p:graphicFrame>
        <p:nvGraphicFramePr>
          <p:cNvPr id="12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612199065"/>
              </p:ext>
            </p:extLst>
          </p:nvPr>
        </p:nvGraphicFramePr>
        <p:xfrm>
          <a:off x="140150" y="1981200"/>
          <a:ext cx="8897511" cy="3886200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3164611"/>
                <a:gridCol w="1534081"/>
                <a:gridCol w="1367986"/>
                <a:gridCol w="1367986"/>
                <a:gridCol w="1462847"/>
              </a:tblGrid>
              <a:tr h="1581617"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/>
                        <a:t>Jorge De La Rosa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/>
                        <a:t>Juan Nicasio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/>
                        <a:t>Jeff Francis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/>
                        <a:t>Tyler </a:t>
                      </a:r>
                      <a:r>
                        <a:rPr lang="en-US" sz="2400" u="none" strike="noStrike" dirty="0" err="1" smtClean="0"/>
                        <a:t>Chatwood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124495"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u="none" strike="noStrike" dirty="0" smtClean="0"/>
                        <a:t>Ichiro Suzuki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3-6</a:t>
                      </a:r>
                      <a:endParaRPr lang="en-US" sz="4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4-6</a:t>
                      </a:r>
                      <a:endParaRPr lang="en-US" sz="4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1-3</a:t>
                      </a:r>
                      <a:endParaRPr lang="en-US" sz="4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180088"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u="none" strike="noStrike" dirty="0" smtClean="0"/>
                        <a:t>Brennan</a:t>
                      </a:r>
                      <a:r>
                        <a:rPr lang="en-US" sz="3600" u="none" strike="noStrike" baseline="0" dirty="0" smtClean="0"/>
                        <a:t> Boesch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1-9</a:t>
                      </a:r>
                      <a:endParaRPr lang="en-US" sz="4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2-3</a:t>
                      </a:r>
                      <a:endParaRPr lang="en-US" sz="4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RHP vs. LHB Clusters</a:t>
            </a:r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A8CB-597C-4C43-B043-DDBF6F7DD188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91138" name="Picture 2" descr="C:\Users\Vince Gennaro\Dropbox\1-YARC\RvL 4-8-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</p:spPr>
      </p:pic>
      <p:grpSp>
        <p:nvGrpSpPr>
          <p:cNvPr id="8" name="Group 11"/>
          <p:cNvGrpSpPr>
            <a:grpSpLocks/>
          </p:cNvGrpSpPr>
          <p:nvPr/>
        </p:nvGrpSpPr>
        <p:grpSpPr bwMode="auto">
          <a:xfrm rot="2163787">
            <a:off x="1518490" y="5012364"/>
            <a:ext cx="1809994" cy="1759491"/>
            <a:chOff x="2075" y="750"/>
            <a:chExt cx="738" cy="367"/>
          </a:xfrm>
          <a:effectLst/>
        </p:grpSpPr>
        <p:sp>
          <p:nvSpPr>
            <p:cNvPr id="13" name="Arc 5"/>
            <p:cNvSpPr>
              <a:spLocks/>
            </p:cNvSpPr>
            <p:nvPr/>
          </p:nvSpPr>
          <p:spPr bwMode="gray">
            <a:xfrm rot="5326068">
              <a:off x="2380" y="683"/>
              <a:ext cx="365" cy="50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 w 43200"/>
                <a:gd name="T1" fmla="*/ 21911 h 27700"/>
                <a:gd name="T2" fmla="*/ 42321 w 43200"/>
                <a:gd name="T3" fmla="*/ 27700 h 27700"/>
                <a:gd name="T4" fmla="*/ 21600 w 43200"/>
                <a:gd name="T5" fmla="*/ 21600 h 27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7700" fill="none" extrusionOk="0">
                  <a:moveTo>
                    <a:pt x="2" y="21910"/>
                  </a:moveTo>
                  <a:cubicBezTo>
                    <a:pt x="0" y="21807"/>
                    <a:pt x="0" y="2170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3664"/>
                    <a:pt x="42903" y="25719"/>
                    <a:pt x="42320" y="27699"/>
                  </a:cubicBezTo>
                </a:path>
                <a:path w="43200" h="27700" stroke="0" extrusionOk="0">
                  <a:moveTo>
                    <a:pt x="2" y="21910"/>
                  </a:moveTo>
                  <a:cubicBezTo>
                    <a:pt x="0" y="21807"/>
                    <a:pt x="0" y="2170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3664"/>
                    <a:pt x="42903" y="25719"/>
                    <a:pt x="42320" y="276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/>
              <a:tailEnd/>
            </a:ln>
            <a:effectLst>
              <a:outerShdw dist="71842" dir="2700000" algn="ctr" rotWithShape="0">
                <a:schemeClr val="tx1">
                  <a:alpha val="50000"/>
                </a:schemeClr>
              </a:outerShdw>
            </a:effectLst>
            <a:scene3d>
              <a:camera prst="orthographicFront"/>
              <a:lightRig rig="threePt" dir="t"/>
            </a:scene3d>
            <a:sp3d contourW="12700">
              <a:contourClr>
                <a:srgbClr val="FF0000"/>
              </a:contourClr>
            </a:sp3d>
          </p:spPr>
          <p:txBody>
            <a:bodyPr rot="10800000" vert="eaVert"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 sz="1300">
                <a:solidFill>
                  <a:srgbClr val="0000FF"/>
                </a:solidFill>
              </a:endParaRPr>
            </a:p>
          </p:txBody>
        </p:sp>
        <p:sp>
          <p:nvSpPr>
            <p:cNvPr id="14" name="Arc 6"/>
            <p:cNvSpPr>
              <a:spLocks/>
            </p:cNvSpPr>
            <p:nvPr/>
          </p:nvSpPr>
          <p:spPr bwMode="gray">
            <a:xfrm rot="5326068" flipV="1">
              <a:off x="2138" y="732"/>
              <a:ext cx="322" cy="447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 w 43200"/>
                <a:gd name="T1" fmla="*/ 21911 h 24924"/>
                <a:gd name="T2" fmla="*/ 42943 w 43200"/>
                <a:gd name="T3" fmla="*/ 24924 h 24924"/>
                <a:gd name="T4" fmla="*/ 21600 w 43200"/>
                <a:gd name="T5" fmla="*/ 21600 h 24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4924" fill="none" extrusionOk="0">
                  <a:moveTo>
                    <a:pt x="2" y="21910"/>
                  </a:moveTo>
                  <a:cubicBezTo>
                    <a:pt x="0" y="21807"/>
                    <a:pt x="0" y="2170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712"/>
                    <a:pt x="43113" y="23824"/>
                    <a:pt x="42942" y="24923"/>
                  </a:cubicBezTo>
                </a:path>
                <a:path w="43200" h="24924" stroke="0" extrusionOk="0">
                  <a:moveTo>
                    <a:pt x="2" y="21910"/>
                  </a:moveTo>
                  <a:cubicBezTo>
                    <a:pt x="0" y="21807"/>
                    <a:pt x="0" y="2170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712"/>
                    <a:pt x="43113" y="23824"/>
                    <a:pt x="42942" y="24923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/>
              <a:tailEnd/>
            </a:ln>
            <a:effectLst>
              <a:outerShdw dist="71842" dir="2700000" algn="ctr" rotWithShape="0">
                <a:schemeClr val="tx1">
                  <a:alpha val="50000"/>
                </a:schemeClr>
              </a:outerShdw>
            </a:effectLst>
            <a:scene3d>
              <a:camera prst="orthographicFront"/>
              <a:lightRig rig="threePt" dir="t"/>
            </a:scene3d>
            <a:sp3d contourW="12700">
              <a:contourClr>
                <a:srgbClr val="FF0000"/>
              </a:contourClr>
            </a:sp3d>
          </p:spPr>
          <p:txBody>
            <a:bodyPr vert="eaVert"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 sz="1300">
                <a:solidFill>
                  <a:srgbClr val="0000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RHP vs. LHB Cluster “4”</a:t>
            </a:r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A8CB-597C-4C43-B043-DDBF6F7DD188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5" name="Picture 2" descr="C:\Users\Vince Gennaro\Dropbox\1-YARC\RvL_labels ZOOM2 4-20-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8600" y="1295400"/>
            <a:ext cx="2743200" cy="120032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High Velocity FB</a:t>
            </a:r>
          </a:p>
          <a:p>
            <a:pPr algn="ctr"/>
            <a:r>
              <a:rPr lang="en-US" sz="2400" b="1" dirty="0" smtClean="0"/>
              <a:t>Low Pitch Variety</a:t>
            </a:r>
          </a:p>
          <a:p>
            <a:pPr algn="ctr"/>
            <a:r>
              <a:rPr lang="en-US" sz="2400" b="1" dirty="0" smtClean="0"/>
              <a:t>Upper Half of Zone</a:t>
            </a:r>
            <a:endParaRPr lang="en-US" sz="2400" b="1" dirty="0"/>
          </a:p>
        </p:txBody>
      </p:sp>
      <p:grpSp>
        <p:nvGrpSpPr>
          <p:cNvPr id="7" name="Group 11"/>
          <p:cNvGrpSpPr>
            <a:grpSpLocks/>
          </p:cNvGrpSpPr>
          <p:nvPr/>
        </p:nvGrpSpPr>
        <p:grpSpPr bwMode="auto">
          <a:xfrm rot="2163787">
            <a:off x="3458284" y="4668089"/>
            <a:ext cx="583568" cy="751960"/>
            <a:chOff x="2075" y="750"/>
            <a:chExt cx="738" cy="367"/>
          </a:xfrm>
          <a:effectLst/>
        </p:grpSpPr>
        <p:sp>
          <p:nvSpPr>
            <p:cNvPr id="8" name="Arc 5"/>
            <p:cNvSpPr>
              <a:spLocks/>
            </p:cNvSpPr>
            <p:nvPr/>
          </p:nvSpPr>
          <p:spPr bwMode="gray">
            <a:xfrm rot="5326068">
              <a:off x="2380" y="683"/>
              <a:ext cx="365" cy="50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 w 43200"/>
                <a:gd name="T1" fmla="*/ 21911 h 27700"/>
                <a:gd name="T2" fmla="*/ 42321 w 43200"/>
                <a:gd name="T3" fmla="*/ 27700 h 27700"/>
                <a:gd name="T4" fmla="*/ 21600 w 43200"/>
                <a:gd name="T5" fmla="*/ 21600 h 27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7700" fill="none" extrusionOk="0">
                  <a:moveTo>
                    <a:pt x="2" y="21910"/>
                  </a:moveTo>
                  <a:cubicBezTo>
                    <a:pt x="0" y="21807"/>
                    <a:pt x="0" y="2170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3664"/>
                    <a:pt x="42903" y="25719"/>
                    <a:pt x="42320" y="27699"/>
                  </a:cubicBezTo>
                </a:path>
                <a:path w="43200" h="27700" stroke="0" extrusionOk="0">
                  <a:moveTo>
                    <a:pt x="2" y="21910"/>
                  </a:moveTo>
                  <a:cubicBezTo>
                    <a:pt x="0" y="21807"/>
                    <a:pt x="0" y="2170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3664"/>
                    <a:pt x="42903" y="25719"/>
                    <a:pt x="42320" y="276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/>
              <a:tailEnd/>
            </a:ln>
            <a:effectLst>
              <a:outerShdw dist="71842" dir="2700000" algn="ctr" rotWithShape="0">
                <a:schemeClr val="tx1">
                  <a:alpha val="50000"/>
                </a:schemeClr>
              </a:outerShdw>
            </a:effectLst>
            <a:scene3d>
              <a:camera prst="orthographicFront"/>
              <a:lightRig rig="threePt" dir="t"/>
            </a:scene3d>
            <a:sp3d contourW="12700">
              <a:contourClr>
                <a:srgbClr val="FF0000"/>
              </a:contourClr>
            </a:sp3d>
          </p:spPr>
          <p:txBody>
            <a:bodyPr rot="10800000" vert="eaVert"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 sz="1300">
                <a:solidFill>
                  <a:srgbClr val="0000FF"/>
                </a:solidFill>
              </a:endParaRPr>
            </a:p>
          </p:txBody>
        </p:sp>
        <p:sp>
          <p:nvSpPr>
            <p:cNvPr id="9" name="Arc 6"/>
            <p:cNvSpPr>
              <a:spLocks/>
            </p:cNvSpPr>
            <p:nvPr/>
          </p:nvSpPr>
          <p:spPr bwMode="gray">
            <a:xfrm rot="5326068" flipV="1">
              <a:off x="2138" y="732"/>
              <a:ext cx="322" cy="447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 w 43200"/>
                <a:gd name="T1" fmla="*/ 21911 h 24924"/>
                <a:gd name="T2" fmla="*/ 42943 w 43200"/>
                <a:gd name="T3" fmla="*/ 24924 h 24924"/>
                <a:gd name="T4" fmla="*/ 21600 w 43200"/>
                <a:gd name="T5" fmla="*/ 21600 h 24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4924" fill="none" extrusionOk="0">
                  <a:moveTo>
                    <a:pt x="2" y="21910"/>
                  </a:moveTo>
                  <a:cubicBezTo>
                    <a:pt x="0" y="21807"/>
                    <a:pt x="0" y="2170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712"/>
                    <a:pt x="43113" y="23824"/>
                    <a:pt x="42942" y="24923"/>
                  </a:cubicBezTo>
                </a:path>
                <a:path w="43200" h="24924" stroke="0" extrusionOk="0">
                  <a:moveTo>
                    <a:pt x="2" y="21910"/>
                  </a:moveTo>
                  <a:cubicBezTo>
                    <a:pt x="0" y="21807"/>
                    <a:pt x="0" y="2170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712"/>
                    <a:pt x="43113" y="23824"/>
                    <a:pt x="42942" y="24923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/>
              <a:tailEnd/>
            </a:ln>
            <a:effectLst>
              <a:outerShdw dist="71842" dir="2700000" algn="ctr" rotWithShape="0">
                <a:schemeClr val="tx1">
                  <a:alpha val="50000"/>
                </a:schemeClr>
              </a:outerShdw>
            </a:effectLst>
            <a:scene3d>
              <a:camera prst="orthographicFront"/>
              <a:lightRig rig="threePt" dir="t"/>
            </a:scene3d>
            <a:sp3d contourW="12700">
              <a:contourClr>
                <a:srgbClr val="FF0000"/>
              </a:contourClr>
            </a:sp3d>
          </p:spPr>
          <p:txBody>
            <a:bodyPr vert="eaVert"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 sz="1300">
                <a:solidFill>
                  <a:srgbClr val="0000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RHP vs. LHB Cluster “4”</a:t>
            </a:r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A8CB-597C-4C43-B043-DDBF6F7DD188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75778" name="Picture 2" descr="C:\Users\Vince Gennaro\Dropbox\1-YARC\RvL_labels ZOOM2 4-20-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8600" y="1219200"/>
            <a:ext cx="4953000" cy="70788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Ichiro Suzuki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267200" y="4267200"/>
            <a:ext cx="1066800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0 - 6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4419600"/>
            <a:ext cx="1066800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5 - 26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457755" y="5901906"/>
            <a:ext cx="1066800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2 - 5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447800" y="2590800"/>
            <a:ext cx="1066800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2 - 11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962400" y="3124200"/>
            <a:ext cx="1066800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1 - 3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053860" y="3398808"/>
            <a:ext cx="1066800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2 - 3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343400" y="2133600"/>
            <a:ext cx="1066800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0 - 6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RHP vs. LHB Cluster “4”</a:t>
            </a:r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A8CB-597C-4C43-B043-DDBF6F7DD188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75778" name="Picture 2" descr="C:\Users\Vince Gennaro\Dropbox\1-YARC\RvL_labels ZOOM2 4-20-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8600" y="1219200"/>
            <a:ext cx="4953000" cy="70788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Ichiro Suzuki—30</a:t>
            </a:r>
            <a:r>
              <a:rPr lang="en-US" sz="4000" b="1" baseline="30000" dirty="0" smtClean="0"/>
              <a:t>th</a:t>
            </a:r>
            <a:r>
              <a:rPr lang="en-US" sz="4000" b="1" dirty="0" smtClean="0"/>
              <a:t>  %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267200" y="4267200"/>
            <a:ext cx="1066800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0 - 6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4419600"/>
            <a:ext cx="1066800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5 - 26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457755" y="5901906"/>
            <a:ext cx="1066800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2 - 5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447800" y="2590800"/>
            <a:ext cx="1066800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2 - 11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962400" y="3124200"/>
            <a:ext cx="1066800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1 - 3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053860" y="3398808"/>
            <a:ext cx="1066800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2 - 3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343400" y="2133600"/>
            <a:ext cx="1066800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0 - 6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RHP vs. LHB Cluster “4”</a:t>
            </a:r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A8CB-597C-4C43-B043-DDBF6F7DD188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75778" name="Picture 2" descr="C:\Users\Vince Gennaro\Dropbox\1-YARC\RvL_labels ZOOM2 4-20-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8600" y="1219200"/>
            <a:ext cx="4953000" cy="70788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Brennan </a:t>
            </a:r>
            <a:r>
              <a:rPr lang="en-US" sz="4000" b="1" dirty="0" err="1" smtClean="0"/>
              <a:t>Boesch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267200" y="4267200"/>
            <a:ext cx="1066800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6 -11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066800" y="5562600"/>
            <a:ext cx="1066800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1 - 6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324600" y="5943600"/>
            <a:ext cx="1066800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6 -23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447800" y="2590800"/>
            <a:ext cx="1066800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0 - 11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562600" y="3657600"/>
            <a:ext cx="1066800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3-13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0" y="4038600"/>
            <a:ext cx="1066800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2 - 3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343400" y="2133600"/>
            <a:ext cx="1066800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2-7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u="sng" dirty="0" smtClean="0"/>
              <a:t>Our World Has Changed</a:t>
            </a:r>
            <a:endParaRPr lang="en-US" b="1" u="sng" dirty="0"/>
          </a:p>
        </p:txBody>
      </p:sp>
      <p:pic>
        <p:nvPicPr>
          <p:cNvPr id="44034" name="Picture 2" descr="C:\Users\Vince Gennaro\Dropbox\chapmanboxCro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419600"/>
            <a:ext cx="2819400" cy="229034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" y="3810000"/>
            <a:ext cx="2057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/>
              <a:t>Box Score</a:t>
            </a:r>
            <a:endParaRPr lang="en-US" sz="3400" dirty="0"/>
          </a:p>
        </p:txBody>
      </p:sp>
      <p:pic>
        <p:nvPicPr>
          <p:cNvPr id="6" name="Picture 6" descr="C:\Users\Vince Gennaro\Dropbox\PBP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3048000"/>
            <a:ext cx="3352800" cy="239345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95600" y="2438400"/>
            <a:ext cx="2819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/>
              <a:t>Play-by-Play</a:t>
            </a:r>
            <a:endParaRPr lang="en-US" sz="3400" dirty="0"/>
          </a:p>
        </p:txBody>
      </p:sp>
      <p:pic>
        <p:nvPicPr>
          <p:cNvPr id="8" name="Picture 5" descr="C:\Users\Vince Gennaro\Dropbox\imagerollover_gameday_Cro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1066800"/>
            <a:ext cx="3200400" cy="271661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934200" y="3733800"/>
            <a:ext cx="2057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 smtClean="0"/>
              <a:t>Pitchf</a:t>
            </a:r>
            <a:r>
              <a:rPr lang="en-US" sz="3400" dirty="0" smtClean="0"/>
              <a:t>/x</a:t>
            </a:r>
            <a:endParaRPr lang="en-US" sz="3400" dirty="0"/>
          </a:p>
        </p:txBody>
      </p:sp>
      <p:sp>
        <p:nvSpPr>
          <p:cNvPr id="10" name="TextBox 9"/>
          <p:cNvSpPr txBox="1"/>
          <p:nvPr/>
        </p:nvSpPr>
        <p:spPr>
          <a:xfrm>
            <a:off x="4191000" y="6488668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MLB.com and Baseball-Reference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A8CB-597C-4C43-B043-DDBF6F7DD188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RHP vs. LHB Cluster “4”</a:t>
            </a:r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A8CB-597C-4C43-B043-DDBF6F7DD188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75778" name="Picture 2" descr="C:\Users\Vince Gennaro\Dropbox\1-YARC\RvL_labels ZOOM2 4-20-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8600" y="1219200"/>
            <a:ext cx="5486400" cy="70788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Brennan Boesch—60</a:t>
            </a:r>
            <a:r>
              <a:rPr lang="en-US" sz="4000" b="1" baseline="30000" dirty="0" smtClean="0"/>
              <a:t>th</a:t>
            </a:r>
            <a:r>
              <a:rPr lang="en-US" sz="4000" b="1" dirty="0" smtClean="0"/>
              <a:t> %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267200" y="4267200"/>
            <a:ext cx="1066800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6 -11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066800" y="5562600"/>
            <a:ext cx="1066800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1 - 6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324600" y="5943600"/>
            <a:ext cx="1066800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6 -23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447800" y="2590800"/>
            <a:ext cx="1066800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0 - 11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562600" y="3657600"/>
            <a:ext cx="1066800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3-13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0" y="4038600"/>
            <a:ext cx="1066800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2 - 3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343400" y="2133600"/>
            <a:ext cx="1066800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2-7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Yankees Hitters—Rockies Pitchers</a:t>
            </a:r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A8CB-597C-4C43-B043-DDBF6F7DD188}" type="slidenum">
              <a:rPr lang="en-US" smtClean="0"/>
              <a:pPr/>
              <a:t>41</a:t>
            </a:fld>
            <a:endParaRPr lang="en-US"/>
          </a:p>
        </p:txBody>
      </p:sp>
      <p:graphicFrame>
        <p:nvGraphicFramePr>
          <p:cNvPr id="12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612199065"/>
              </p:ext>
            </p:extLst>
          </p:nvPr>
        </p:nvGraphicFramePr>
        <p:xfrm>
          <a:off x="78678" y="2445249"/>
          <a:ext cx="8897511" cy="3233624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3164611"/>
                <a:gridCol w="1534081"/>
                <a:gridCol w="1367986"/>
                <a:gridCol w="1367986"/>
                <a:gridCol w="1462847"/>
              </a:tblGrid>
              <a:tr h="1316030"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/>
                        <a:t>Jorge De La Rosa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/>
                        <a:t>Juan Nicasio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/>
                        <a:t>Jeff Francis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/>
                        <a:t>Tyler </a:t>
                      </a:r>
                      <a:r>
                        <a:rPr lang="en-US" sz="2400" u="none" strike="noStrike" dirty="0" err="1" smtClean="0"/>
                        <a:t>Chatwood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935668">
                <a:tc>
                  <a:txBody>
                    <a:bodyPr/>
                    <a:lstStyle/>
                    <a:p>
                      <a:pPr algn="l" fontAlgn="b"/>
                      <a:r>
                        <a:rPr lang="en-US" sz="3400" u="none" strike="noStrike" dirty="0" smtClean="0"/>
                        <a:t>Ichiro Suzuki</a:t>
                      </a:r>
                      <a:endParaRPr lang="en-US" sz="3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33</a:t>
                      </a:r>
                      <a:endParaRPr lang="en-US" sz="3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30</a:t>
                      </a:r>
                      <a:endParaRPr lang="en-US" sz="3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78</a:t>
                      </a:r>
                      <a:endParaRPr lang="en-US" sz="3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70</a:t>
                      </a:r>
                      <a:endParaRPr lang="en-US" sz="3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</a:tr>
              <a:tr h="981926">
                <a:tc>
                  <a:txBody>
                    <a:bodyPr/>
                    <a:lstStyle/>
                    <a:p>
                      <a:pPr algn="l" fontAlgn="b"/>
                      <a:r>
                        <a:rPr lang="en-US" sz="3400" u="none" strike="noStrike" dirty="0" smtClean="0"/>
                        <a:t>Brennan</a:t>
                      </a:r>
                      <a:r>
                        <a:rPr lang="en-US" sz="3400" u="none" strike="noStrike" baseline="0" dirty="0" smtClean="0"/>
                        <a:t> Boesch</a:t>
                      </a:r>
                      <a:endParaRPr lang="en-US" sz="3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53</a:t>
                      </a:r>
                      <a:endParaRPr lang="en-US" sz="3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60</a:t>
                      </a:r>
                      <a:endParaRPr lang="en-US" sz="3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73</a:t>
                      </a:r>
                      <a:endParaRPr lang="en-US" sz="3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72</a:t>
                      </a: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>
            <a:noAutofit/>
          </a:bodyPr>
          <a:lstStyle/>
          <a:p>
            <a:r>
              <a:rPr lang="en-US" sz="5200" b="1" u="sng" dirty="0" smtClean="0"/>
              <a:t>Framework—Batter vs. Pitcher</a:t>
            </a:r>
            <a:endParaRPr lang="en-US" sz="5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A8CB-597C-4C43-B043-DDBF6F7DD188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28600" y="1981200"/>
            <a:ext cx="2328709" cy="1484070"/>
          </a:xfrm>
          <a:prstGeom prst="ellipse">
            <a:avLst/>
          </a:prstGeom>
          <a:blipFill rotWithShape="0">
            <a:blip r:embed="rId3" cstate="print">
              <a:lum contrast="-70000"/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Oval 5"/>
          <p:cNvSpPr/>
          <p:nvPr/>
        </p:nvSpPr>
        <p:spPr>
          <a:xfrm>
            <a:off x="3352800" y="1066800"/>
            <a:ext cx="2328709" cy="1447800"/>
          </a:xfrm>
          <a:prstGeom prst="ellipse">
            <a:avLst/>
          </a:prstGeom>
          <a:blipFill rotWithShape="0">
            <a:blip r:embed="rId4" cstate="print">
              <a:lum contrast="-70000"/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Oval 6"/>
          <p:cNvSpPr/>
          <p:nvPr/>
        </p:nvSpPr>
        <p:spPr>
          <a:xfrm>
            <a:off x="5181600" y="4724400"/>
            <a:ext cx="2362200" cy="1447800"/>
          </a:xfrm>
          <a:prstGeom prst="ellipse">
            <a:avLst/>
          </a:prstGeom>
          <a:blipFill rotWithShape="0">
            <a:blip r:embed="rId5" cstate="print">
              <a:lum contrast="-70000"/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Oval 7"/>
          <p:cNvSpPr/>
          <p:nvPr/>
        </p:nvSpPr>
        <p:spPr>
          <a:xfrm>
            <a:off x="6553200" y="2209800"/>
            <a:ext cx="2328709" cy="1484070"/>
          </a:xfrm>
          <a:prstGeom prst="ellipse">
            <a:avLst/>
          </a:prstGeom>
          <a:blipFill rotWithShape="0">
            <a:blip r:embed="rId6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Oval 8"/>
          <p:cNvSpPr/>
          <p:nvPr/>
        </p:nvSpPr>
        <p:spPr>
          <a:xfrm>
            <a:off x="1524000" y="4648199"/>
            <a:ext cx="2209800" cy="1462889"/>
          </a:xfrm>
          <a:prstGeom prst="ellipse">
            <a:avLst/>
          </a:prstGeom>
          <a:blipFill rotWithShape="0">
            <a:blip r:embed="rId7" cstate="print">
              <a:lum contrast="-70000"/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Oval 9"/>
          <p:cNvSpPr/>
          <p:nvPr/>
        </p:nvSpPr>
        <p:spPr>
          <a:xfrm>
            <a:off x="-152400" y="3276600"/>
            <a:ext cx="3073609" cy="838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Pitching Style</a:t>
            </a:r>
            <a:endParaRPr lang="en-US" sz="2800" b="1" dirty="0"/>
          </a:p>
        </p:txBody>
      </p:sp>
      <p:sp>
        <p:nvSpPr>
          <p:cNvPr id="11" name="Oval 10"/>
          <p:cNvSpPr/>
          <p:nvPr/>
        </p:nvSpPr>
        <p:spPr>
          <a:xfrm>
            <a:off x="2895600" y="2362200"/>
            <a:ext cx="3378408" cy="838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Pitcher Quality</a:t>
            </a:r>
            <a:endParaRPr lang="en-US" sz="2800" b="1" dirty="0"/>
          </a:p>
        </p:txBody>
      </p:sp>
      <p:sp>
        <p:nvSpPr>
          <p:cNvPr id="12" name="Oval 11"/>
          <p:cNvSpPr/>
          <p:nvPr/>
        </p:nvSpPr>
        <p:spPr>
          <a:xfrm>
            <a:off x="6096000" y="3505200"/>
            <a:ext cx="3352799" cy="838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Hitting Style</a:t>
            </a:r>
            <a:endParaRPr lang="en-US" sz="2800" b="1" dirty="0"/>
          </a:p>
        </p:txBody>
      </p:sp>
      <p:sp>
        <p:nvSpPr>
          <p:cNvPr id="13" name="Oval 12"/>
          <p:cNvSpPr/>
          <p:nvPr/>
        </p:nvSpPr>
        <p:spPr>
          <a:xfrm>
            <a:off x="4805126" y="5961707"/>
            <a:ext cx="3276600" cy="838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Hitter Quality</a:t>
            </a:r>
            <a:endParaRPr lang="en-US" sz="2800" b="1" dirty="0"/>
          </a:p>
        </p:txBody>
      </p:sp>
      <p:sp>
        <p:nvSpPr>
          <p:cNvPr id="14" name="Oval 13"/>
          <p:cNvSpPr/>
          <p:nvPr/>
        </p:nvSpPr>
        <p:spPr>
          <a:xfrm>
            <a:off x="1143000" y="5943600"/>
            <a:ext cx="3073609" cy="838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Ballpark</a:t>
            </a:r>
            <a:endParaRPr lang="en-US" sz="2800" b="1" dirty="0"/>
          </a:p>
        </p:txBody>
      </p:sp>
      <p:sp>
        <p:nvSpPr>
          <p:cNvPr id="15" name="Oval 14"/>
          <p:cNvSpPr/>
          <p:nvPr/>
        </p:nvSpPr>
        <p:spPr>
          <a:xfrm>
            <a:off x="2971800" y="3124200"/>
            <a:ext cx="3073609" cy="1676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5 Factors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5200" b="1" u="sng" dirty="0" smtClean="0"/>
              <a:t>Hitting Style</a:t>
            </a:r>
            <a:endParaRPr lang="en-US" sz="5200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A8CB-597C-4C43-B043-DDBF6F7DD188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2050" name="Picture 2" descr="C:\Users\Vince Gennaro\Dropbox\Baseball-SABR\SABR 43-Presentation\teixeira-hit-cha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219200"/>
            <a:ext cx="3210384" cy="3124200"/>
          </a:xfrm>
          <a:prstGeom prst="rect">
            <a:avLst/>
          </a:prstGeom>
          <a:noFill/>
        </p:spPr>
      </p:pic>
      <p:pic>
        <p:nvPicPr>
          <p:cNvPr id="2052" name="Picture 4" descr="http://www.captainsblog.info/wp-content/uploads/2012/01/mark-teixeira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39543" y="1219200"/>
            <a:ext cx="3004457" cy="3505200"/>
          </a:xfrm>
          <a:prstGeom prst="rect">
            <a:avLst/>
          </a:prstGeom>
          <a:noFill/>
        </p:spPr>
      </p:pic>
      <p:pic>
        <p:nvPicPr>
          <p:cNvPr id="2056" name="Picture 8" descr="http://2.bp.blogspot.com/-84RsOfF6J28/TovgP_y5CYI/AAAAAAAAAKE/RD_13wXkFlQ/s1600/Ted_williams_strike_zone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3934810"/>
            <a:ext cx="1905000" cy="2923190"/>
          </a:xfrm>
          <a:prstGeom prst="rect">
            <a:avLst/>
          </a:prstGeom>
          <a:noFill/>
        </p:spPr>
      </p:pic>
      <p:pic>
        <p:nvPicPr>
          <p:cNvPr id="11" name="Picture 2" descr="C:\Users\Vince Gennaro\Dropbox\Baseball-SABR\SABR 43-Presentation\ichiro yankees japan usa baseball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219200"/>
            <a:ext cx="2966436" cy="3276600"/>
          </a:xfrm>
          <a:prstGeom prst="rect">
            <a:avLst/>
          </a:prstGeom>
          <a:noFill/>
        </p:spPr>
      </p:pic>
      <p:pic>
        <p:nvPicPr>
          <p:cNvPr id="13" name="Picture 6" descr="http://assets.sbnation.com/assets/294374/Feliz_2008_Spray_Chart_medium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" y="4267200"/>
            <a:ext cx="3456930" cy="2590800"/>
          </a:xfrm>
          <a:prstGeom prst="rect">
            <a:avLst/>
          </a:prstGeom>
          <a:noFill/>
        </p:spPr>
      </p:pic>
      <p:pic>
        <p:nvPicPr>
          <p:cNvPr id="14" name="Picture 6" descr="http://a.espncdn.com/photo/2012/0608/mlb_e_votto_hamilton_hm_b1_57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4600" y="4191000"/>
            <a:ext cx="4741332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Batter—Pitcher Match up Data Issues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9075" y="1130631"/>
          <a:ext cx="8991601" cy="55749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1"/>
                <a:gridCol w="2895600"/>
                <a:gridCol w="3276600"/>
              </a:tblGrid>
              <a:tr h="721774"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/>
                        <a:t>Issue</a:t>
                      </a:r>
                      <a:endParaRPr lang="en-US" sz="3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/>
                        <a:t>Old Process</a:t>
                      </a:r>
                      <a:endParaRPr lang="en-US" sz="3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/>
                        <a:t>New Process</a:t>
                      </a:r>
                      <a:endParaRPr lang="en-US" sz="3800" dirty="0"/>
                    </a:p>
                  </a:txBody>
                  <a:tcPr/>
                </a:tc>
              </a:tr>
              <a:tr h="1017045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Too Literal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US" sz="2800" dirty="0" smtClean="0"/>
                        <a:t>One-on-one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US" sz="2800" dirty="0" smtClean="0"/>
                        <a:t>Multiple “like” pitchers</a:t>
                      </a:r>
                      <a:endParaRPr lang="en-US" sz="2800" dirty="0"/>
                    </a:p>
                  </a:txBody>
                  <a:tcPr/>
                </a:tc>
              </a:tr>
              <a:tr h="76789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Sample Sizes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US" sz="2800" dirty="0" smtClean="0"/>
                        <a:t>Often too small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US" sz="2800" dirty="0" smtClean="0"/>
                        <a:t>More adequate</a:t>
                      </a:r>
                      <a:endParaRPr lang="en-US" sz="2800" dirty="0"/>
                    </a:p>
                  </a:txBody>
                  <a:tcPr/>
                </a:tc>
              </a:tr>
              <a:tr h="1017045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No prior experience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US" sz="2800" dirty="0" smtClean="0"/>
                        <a:t>No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US" sz="2800" dirty="0" smtClean="0"/>
                        <a:t>Data vs. other pitchers in cluster</a:t>
                      </a:r>
                      <a:endParaRPr lang="en-US" sz="2800" dirty="0"/>
                    </a:p>
                  </a:txBody>
                  <a:tcPr/>
                </a:tc>
              </a:tr>
              <a:tr h="1017045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Timeframe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US" sz="2800" dirty="0" smtClean="0"/>
                        <a:t>Could</a:t>
                      </a:r>
                      <a:r>
                        <a:rPr lang="en-US" sz="2800" baseline="0" dirty="0" smtClean="0"/>
                        <a:t> s</a:t>
                      </a:r>
                      <a:r>
                        <a:rPr lang="en-US" sz="2800" dirty="0" smtClean="0"/>
                        <a:t>pan</a:t>
                      </a:r>
                      <a:r>
                        <a:rPr lang="en-US" sz="2800" baseline="0" dirty="0" smtClean="0"/>
                        <a:t> </a:t>
                      </a:r>
                    </a:p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US" sz="2800" baseline="0" dirty="0" smtClean="0"/>
                        <a:t>15+ yrs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US" sz="2800" dirty="0" smtClean="0"/>
                        <a:t>Limited</a:t>
                      </a:r>
                      <a:r>
                        <a:rPr lang="en-US" sz="2800" baseline="0" dirty="0" smtClean="0"/>
                        <a:t> to more </a:t>
                      </a:r>
                    </a:p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US" sz="2800" baseline="0" dirty="0" smtClean="0"/>
                        <a:t>recent PAs</a:t>
                      </a:r>
                      <a:endParaRPr lang="en-US" sz="2800" dirty="0"/>
                    </a:p>
                  </a:txBody>
                  <a:tcPr/>
                </a:tc>
              </a:tr>
              <a:tr h="1034164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Performance</a:t>
                      </a:r>
                      <a:r>
                        <a:rPr lang="en-US" sz="2800" baseline="0" dirty="0" smtClean="0"/>
                        <a:t> metric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US" sz="2800" dirty="0" smtClean="0"/>
                        <a:t>Outcomes (hit, out, etc.)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US" sz="2800" dirty="0" smtClean="0"/>
                        <a:t>Includes</a:t>
                      </a:r>
                      <a:r>
                        <a:rPr lang="en-US" sz="2800" baseline="0" dirty="0" smtClean="0"/>
                        <a:t> b</a:t>
                      </a:r>
                      <a:r>
                        <a:rPr lang="en-US" sz="2800" dirty="0" smtClean="0"/>
                        <a:t>atted ball diagnostics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A8CB-597C-4C43-B043-DDBF6F7DD188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The ROI of Favorable Match Ups</a:t>
            </a:r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A8CB-597C-4C43-B043-DDBF6F7DD188}" type="slidenum">
              <a:rPr lang="en-US" smtClean="0"/>
              <a:pPr/>
              <a:t>45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5029200" cy="4138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7520"/>
                <a:gridCol w="2011680"/>
              </a:tblGrid>
              <a:tr h="867658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Use of Information/ Decisions Impacted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Runs Created</a:t>
                      </a:r>
                      <a:r>
                        <a:rPr lang="en-US" sz="2500" baseline="0" dirty="0" smtClean="0"/>
                        <a:t>  or </a:t>
                      </a:r>
                      <a:r>
                        <a:rPr lang="en-US" sz="2500" dirty="0" smtClean="0"/>
                        <a:t>Saved</a:t>
                      </a:r>
                      <a:endParaRPr lang="en-US" sz="2500" dirty="0"/>
                    </a:p>
                  </a:txBody>
                  <a:tcPr/>
                </a:tc>
              </a:tr>
              <a:tr h="81507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Optimizing Starting Lineup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19 Runs</a:t>
                      </a:r>
                      <a:endParaRPr lang="en-US" sz="3200" dirty="0"/>
                    </a:p>
                  </a:txBody>
                  <a:tcPr/>
                </a:tc>
              </a:tr>
              <a:tr h="81507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Most Favorable Pinch-Hitting</a:t>
                      </a:r>
                      <a:r>
                        <a:rPr lang="en-US" sz="2400" baseline="0" dirty="0" smtClean="0"/>
                        <a:t> Match Ups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  9 Runs</a:t>
                      </a:r>
                      <a:endParaRPr lang="en-US" sz="3200" dirty="0"/>
                    </a:p>
                  </a:txBody>
                  <a:tcPr/>
                </a:tc>
              </a:tr>
              <a:tr h="81507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Most Favorable Relief</a:t>
                      </a:r>
                      <a:r>
                        <a:rPr lang="en-US" sz="2400" baseline="0" dirty="0" smtClean="0"/>
                        <a:t> Pitcher Match Ups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  5 Runs</a:t>
                      </a:r>
                      <a:endParaRPr lang="en-US" sz="3200" dirty="0"/>
                    </a:p>
                  </a:txBody>
                  <a:tcPr/>
                </a:tc>
              </a:tr>
              <a:tr h="8019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33 Runs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105400" y="62484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For a “contending” team </a:t>
            </a:r>
            <a:endParaRPr lang="en-US" dirty="0"/>
          </a:p>
        </p:txBody>
      </p:sp>
      <p:sp>
        <p:nvSpPr>
          <p:cNvPr id="11" name="Right Arrow Callout 10"/>
          <p:cNvSpPr/>
          <p:nvPr/>
        </p:nvSpPr>
        <p:spPr>
          <a:xfrm>
            <a:off x="5181600" y="1600200"/>
            <a:ext cx="533400" cy="4114800"/>
          </a:xfrm>
          <a:prstGeom prst="rightArrowCallout">
            <a:avLst>
              <a:gd name="adj1" fmla="val 25000"/>
              <a:gd name="adj2" fmla="val 223114"/>
              <a:gd name="adj3" fmla="val 100000"/>
              <a:gd name="adj4" fmla="val 6497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The ROI of Favorable Match Ups</a:t>
            </a:r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A8CB-597C-4C43-B043-DDBF6F7DD188}" type="slidenum">
              <a:rPr lang="en-US" smtClean="0"/>
              <a:pPr/>
              <a:t>46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5029200" cy="4138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7520"/>
                <a:gridCol w="2011680"/>
              </a:tblGrid>
              <a:tr h="867658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Use of Information/ Decisions Impacted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Runs Created</a:t>
                      </a:r>
                      <a:r>
                        <a:rPr lang="en-US" sz="2500" baseline="0" dirty="0" smtClean="0"/>
                        <a:t>  or </a:t>
                      </a:r>
                      <a:r>
                        <a:rPr lang="en-US" sz="2500" dirty="0" smtClean="0"/>
                        <a:t>Saved</a:t>
                      </a:r>
                      <a:endParaRPr lang="en-US" sz="2500" dirty="0"/>
                    </a:p>
                  </a:txBody>
                  <a:tcPr/>
                </a:tc>
              </a:tr>
              <a:tr h="81507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Optimizing Starting Lineup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19 Runs</a:t>
                      </a:r>
                      <a:endParaRPr lang="en-US" sz="3200" dirty="0"/>
                    </a:p>
                  </a:txBody>
                  <a:tcPr/>
                </a:tc>
              </a:tr>
              <a:tr h="81507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Most Favorable Pinch-Hitting</a:t>
                      </a:r>
                      <a:r>
                        <a:rPr lang="en-US" sz="2400" baseline="0" dirty="0" smtClean="0"/>
                        <a:t> Match Ups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  9 Runs</a:t>
                      </a:r>
                      <a:endParaRPr lang="en-US" sz="3200" dirty="0"/>
                    </a:p>
                  </a:txBody>
                  <a:tcPr/>
                </a:tc>
              </a:tr>
              <a:tr h="81507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Most Favorable Relief</a:t>
                      </a:r>
                      <a:r>
                        <a:rPr lang="en-US" sz="2400" baseline="0" dirty="0" smtClean="0"/>
                        <a:t> Pitcher Match Ups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  5 Runs</a:t>
                      </a:r>
                      <a:endParaRPr lang="en-US" sz="3200" dirty="0"/>
                    </a:p>
                  </a:txBody>
                  <a:tcPr/>
                </a:tc>
              </a:tr>
              <a:tr h="8019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33 Runs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867400" y="1752600"/>
            <a:ext cx="3048000" cy="4031873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33 Runs = 3 wins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$ value of a win </a:t>
            </a:r>
          </a:p>
          <a:p>
            <a:r>
              <a:rPr lang="en-US" sz="3200" b="1" dirty="0" smtClean="0"/>
              <a:t>$5 million*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Potential Value</a:t>
            </a:r>
          </a:p>
          <a:p>
            <a:r>
              <a:rPr lang="en-US" sz="3200" b="1" dirty="0" smtClean="0"/>
              <a:t>$15 million in Revenue 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105400" y="62484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For a “contending” team </a:t>
            </a:r>
            <a:endParaRPr lang="en-US" dirty="0"/>
          </a:p>
        </p:txBody>
      </p:sp>
      <p:sp>
        <p:nvSpPr>
          <p:cNvPr id="11" name="Right Arrow Callout 10"/>
          <p:cNvSpPr/>
          <p:nvPr/>
        </p:nvSpPr>
        <p:spPr>
          <a:xfrm>
            <a:off x="5181600" y="1600200"/>
            <a:ext cx="533400" cy="4114800"/>
          </a:xfrm>
          <a:prstGeom prst="rightArrowCallout">
            <a:avLst>
              <a:gd name="adj1" fmla="val 25000"/>
              <a:gd name="adj2" fmla="val 223114"/>
              <a:gd name="adj3" fmla="val 100000"/>
              <a:gd name="adj4" fmla="val 6497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>
            <a:noAutofit/>
          </a:bodyPr>
          <a:lstStyle/>
          <a:p>
            <a:r>
              <a:rPr lang="en-US" sz="5200" b="1" u="sng" dirty="0" smtClean="0"/>
              <a:t>Framework—Batter vs. Pitcher</a:t>
            </a:r>
            <a:endParaRPr lang="en-US" sz="5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A8CB-597C-4C43-B043-DDBF6F7DD188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28600" y="1981200"/>
            <a:ext cx="2328709" cy="1484070"/>
          </a:xfrm>
          <a:prstGeom prst="ellipse">
            <a:avLst/>
          </a:prstGeom>
          <a:blipFill rotWithShape="0">
            <a:blip r:embed="rId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Oval 5"/>
          <p:cNvSpPr/>
          <p:nvPr/>
        </p:nvSpPr>
        <p:spPr>
          <a:xfrm>
            <a:off x="3352800" y="1066800"/>
            <a:ext cx="2328709" cy="1447800"/>
          </a:xfrm>
          <a:prstGeom prst="ellipse">
            <a:avLst/>
          </a:prstGeom>
          <a:blipFill rotWithShape="0">
            <a:blip r:embed="rId4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Oval 6"/>
          <p:cNvSpPr/>
          <p:nvPr/>
        </p:nvSpPr>
        <p:spPr>
          <a:xfrm>
            <a:off x="5181600" y="4724400"/>
            <a:ext cx="2362200" cy="1447800"/>
          </a:xfrm>
          <a:prstGeom prst="ellipse">
            <a:avLst/>
          </a:prstGeom>
          <a:blipFill rotWithShape="0">
            <a:blip r:embed="rId5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Oval 7"/>
          <p:cNvSpPr/>
          <p:nvPr/>
        </p:nvSpPr>
        <p:spPr>
          <a:xfrm>
            <a:off x="6553200" y="2209800"/>
            <a:ext cx="2328709" cy="1484070"/>
          </a:xfrm>
          <a:prstGeom prst="ellipse">
            <a:avLst/>
          </a:prstGeom>
          <a:blipFill rotWithShape="0">
            <a:blip r:embed="rId6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Oval 8"/>
          <p:cNvSpPr/>
          <p:nvPr/>
        </p:nvSpPr>
        <p:spPr>
          <a:xfrm>
            <a:off x="1524000" y="4648199"/>
            <a:ext cx="2209800" cy="1462889"/>
          </a:xfrm>
          <a:prstGeom prst="ellipse">
            <a:avLst/>
          </a:prstGeom>
          <a:blipFill rotWithShape="0">
            <a:blip r:embed="rId7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Oval 9"/>
          <p:cNvSpPr/>
          <p:nvPr/>
        </p:nvSpPr>
        <p:spPr>
          <a:xfrm>
            <a:off x="-152400" y="3276600"/>
            <a:ext cx="3073609" cy="838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Pitching Style</a:t>
            </a:r>
            <a:endParaRPr lang="en-US" sz="2800" b="1" dirty="0"/>
          </a:p>
        </p:txBody>
      </p:sp>
      <p:sp>
        <p:nvSpPr>
          <p:cNvPr id="11" name="Oval 10"/>
          <p:cNvSpPr/>
          <p:nvPr/>
        </p:nvSpPr>
        <p:spPr>
          <a:xfrm>
            <a:off x="2895600" y="2362200"/>
            <a:ext cx="3378408" cy="838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Pitcher Quality</a:t>
            </a:r>
            <a:endParaRPr lang="en-US" sz="2800" b="1" dirty="0"/>
          </a:p>
        </p:txBody>
      </p:sp>
      <p:sp>
        <p:nvSpPr>
          <p:cNvPr id="12" name="Oval 11"/>
          <p:cNvSpPr/>
          <p:nvPr/>
        </p:nvSpPr>
        <p:spPr>
          <a:xfrm>
            <a:off x="6096000" y="3505200"/>
            <a:ext cx="3352799" cy="838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Hitting Style</a:t>
            </a:r>
            <a:endParaRPr lang="en-US" sz="2800" b="1" dirty="0"/>
          </a:p>
        </p:txBody>
      </p:sp>
      <p:sp>
        <p:nvSpPr>
          <p:cNvPr id="13" name="Oval 12"/>
          <p:cNvSpPr/>
          <p:nvPr/>
        </p:nvSpPr>
        <p:spPr>
          <a:xfrm>
            <a:off x="4805126" y="5961707"/>
            <a:ext cx="3276600" cy="838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Hitter Quality</a:t>
            </a:r>
            <a:endParaRPr lang="en-US" sz="2800" b="1" dirty="0"/>
          </a:p>
        </p:txBody>
      </p:sp>
      <p:sp>
        <p:nvSpPr>
          <p:cNvPr id="14" name="Oval 13"/>
          <p:cNvSpPr/>
          <p:nvPr/>
        </p:nvSpPr>
        <p:spPr>
          <a:xfrm>
            <a:off x="1143000" y="5943600"/>
            <a:ext cx="3073609" cy="838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Ballpark</a:t>
            </a:r>
            <a:endParaRPr lang="en-US" sz="2800" b="1" dirty="0"/>
          </a:p>
        </p:txBody>
      </p:sp>
      <p:sp>
        <p:nvSpPr>
          <p:cNvPr id="15" name="Oval 14"/>
          <p:cNvSpPr/>
          <p:nvPr/>
        </p:nvSpPr>
        <p:spPr>
          <a:xfrm>
            <a:off x="2971800" y="3124200"/>
            <a:ext cx="3073609" cy="1676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5 Factors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b="1" u="sng" dirty="0" smtClean="0"/>
              <a:t>Framework—Batter vs. Pitcher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3058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Refining a predictive model of batter/pitcher outcomes—optimal combination of 5 factors</a:t>
            </a:r>
          </a:p>
          <a:p>
            <a:endParaRPr lang="en-US" sz="2000" dirty="0" smtClean="0"/>
          </a:p>
          <a:p>
            <a:r>
              <a:rPr lang="en-US" dirty="0" smtClean="0"/>
              <a:t>Validating model against actual outcomes</a:t>
            </a:r>
          </a:p>
          <a:p>
            <a:endParaRPr lang="en-US" sz="2000" dirty="0" smtClean="0"/>
          </a:p>
          <a:p>
            <a:r>
              <a:rPr lang="en-US" dirty="0" smtClean="0"/>
              <a:t>Compare predictive accuracy to historical “one-to-one” expectations</a:t>
            </a:r>
          </a:p>
          <a:p>
            <a:endParaRPr lang="en-US" sz="2000" dirty="0" smtClean="0"/>
          </a:p>
          <a:p>
            <a:r>
              <a:rPr lang="en-US" dirty="0" smtClean="0"/>
              <a:t>Continue to fine-tune model, incorporating new data daily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A8CB-597C-4C43-B043-DDBF6F7DD188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u="sng" dirty="0" smtClean="0"/>
              <a:t>Fine-Tuning Model Input Weights</a:t>
            </a:r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A8CB-597C-4C43-B043-DDBF6F7DD188}" type="slidenum">
              <a:rPr lang="en-US" smtClean="0"/>
              <a:pPr/>
              <a:t>49</a:t>
            </a:fld>
            <a:endParaRPr lang="en-US"/>
          </a:p>
        </p:txBody>
      </p:sp>
      <p:graphicFrame>
        <p:nvGraphicFramePr>
          <p:cNvPr id="7" name="Chart 6"/>
          <p:cNvGraphicFramePr/>
          <p:nvPr/>
        </p:nvGraphicFramePr>
        <p:xfrm>
          <a:off x="457200" y="1524000"/>
          <a:ext cx="82296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u="sng" dirty="0" smtClean="0"/>
              <a:t>Our World Has Changed</a:t>
            </a:r>
            <a:endParaRPr lang="en-US" b="1" u="sng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A8CB-597C-4C43-B043-DDBF6F7DD18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10946" name="Picture 2" descr="http://1.bp.blogspot.com/-4uHdYgtx5_I/T70ZRDpdI7I/AAAAAAAAHsU/HZjNdKiqDRo/s1600/MLB_Gameda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209" y="914400"/>
            <a:ext cx="8989786" cy="552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u="sng" dirty="0" smtClean="0"/>
              <a:t>Fine-Tuning Model Input Weights</a:t>
            </a:r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A8CB-597C-4C43-B043-DDBF6F7DD188}" type="slidenum">
              <a:rPr lang="en-US" smtClean="0"/>
              <a:pPr/>
              <a:t>50</a:t>
            </a:fld>
            <a:endParaRPr lang="en-US"/>
          </a:p>
        </p:txBody>
      </p:sp>
      <p:graphicFrame>
        <p:nvGraphicFramePr>
          <p:cNvPr id="5" name="Chart 4"/>
          <p:cNvGraphicFramePr/>
          <p:nvPr/>
        </p:nvGraphicFramePr>
        <p:xfrm>
          <a:off x="457200" y="1524000"/>
          <a:ext cx="82296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0"/>
            <a:ext cx="8229600" cy="1143000"/>
          </a:xfrm>
        </p:spPr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A8CB-597C-4C43-B043-DDBF6F7DD188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u="sng" dirty="0" smtClean="0"/>
              <a:t>Growth in Baseball Data</a:t>
            </a:r>
            <a:endParaRPr lang="en-US" b="1" u="sng" dirty="0"/>
          </a:p>
        </p:txBody>
      </p:sp>
      <p:graphicFrame>
        <p:nvGraphicFramePr>
          <p:cNvPr id="5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2574026"/>
              </p:ext>
            </p:extLst>
          </p:nvPr>
        </p:nvGraphicFramePr>
        <p:xfrm>
          <a:off x="304800" y="1524000"/>
          <a:ext cx="8077200" cy="498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200" y="6400800"/>
            <a:ext cx="2743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err="1" smtClean="0"/>
              <a:t>Sportvision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127521" y="1309777"/>
            <a:ext cx="685800" cy="457200"/>
          </a:xfrm>
          <a:prstGeom prst="line">
            <a:avLst/>
          </a:prstGeom>
          <a:ln w="698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A8CB-597C-4C43-B043-DDBF6F7DD18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38321" y="6228170"/>
            <a:ext cx="2500879" cy="427525"/>
          </a:xfrm>
        </p:spPr>
        <p:txBody>
          <a:bodyPr/>
          <a:lstStyle/>
          <a:p>
            <a:fld id="{EBFFA8CB-597C-4C43-B043-DDBF6F7DD18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" y="388942"/>
            <a:ext cx="8943976" cy="5390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Moneyball</a:t>
            </a:r>
            <a:r>
              <a:rPr kumimoji="0" lang="en-US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—a Breakthrough in 2003</a:t>
            </a:r>
            <a:endParaRPr kumimoji="0" lang="en-US" sz="4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7" descr="C:\Users\Vince\Documents\Moneyball movie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4114800"/>
            <a:ext cx="2986819" cy="1997042"/>
          </a:xfrm>
          <a:prstGeom prst="rect">
            <a:avLst/>
          </a:prstGeom>
          <a:noFill/>
        </p:spPr>
      </p:pic>
      <p:pic>
        <p:nvPicPr>
          <p:cNvPr id="8" name="Picture 2" descr="http://www.game-ost.com/static/covers_soundtracks/1/9/19391_8173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2438399"/>
            <a:ext cx="2895600" cy="2910279"/>
          </a:xfrm>
          <a:prstGeom prst="rect">
            <a:avLst/>
          </a:prstGeom>
          <a:noFill/>
        </p:spPr>
      </p:pic>
      <p:pic>
        <p:nvPicPr>
          <p:cNvPr id="9" name="Picture 4" descr="http://www.diablomag.com/moneyball_boo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72332" y="1599147"/>
            <a:ext cx="1842265" cy="2807993"/>
          </a:xfrm>
          <a:prstGeom prst="rect">
            <a:avLst/>
          </a:prstGeom>
          <a:noFill/>
        </p:spPr>
      </p:pic>
      <p:pic>
        <p:nvPicPr>
          <p:cNvPr id="10" name="Picture 6" descr="http://blackboxblue.files.wordpress.com/2011/10/moneyball_movie-poster-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4138" y="1625461"/>
            <a:ext cx="2128337" cy="3160976"/>
          </a:xfrm>
          <a:prstGeom prst="rect">
            <a:avLst/>
          </a:prstGeom>
          <a:noFill/>
        </p:spPr>
      </p:pic>
      <p:pic>
        <p:nvPicPr>
          <p:cNvPr id="11" name="Picture 9" descr="C:\Users\Vince\Documents\Moneyball movie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495800"/>
            <a:ext cx="2396829" cy="1793639"/>
          </a:xfrm>
          <a:prstGeom prst="rect">
            <a:avLst/>
          </a:prstGeom>
          <a:noFill/>
        </p:spPr>
      </p:pic>
      <p:pic>
        <p:nvPicPr>
          <p:cNvPr id="12" name="Picture 8" descr="C:\Users\Vince\Documents\BradPittMoneybal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29200" y="1524000"/>
            <a:ext cx="1964103" cy="26215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A8CB-597C-4C43-B043-DDBF6F7DD18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366713" y="325438"/>
            <a:ext cx="8410575" cy="460375"/>
          </a:xfrm>
        </p:spPr>
        <p:txBody>
          <a:bodyPr>
            <a:noAutofit/>
          </a:bodyPr>
          <a:lstStyle/>
          <a:p>
            <a:pPr algn="ctr"/>
            <a:r>
              <a:rPr lang="en-US" b="1" u="sng" dirty="0" smtClean="0"/>
              <a:t>The Demand Side</a:t>
            </a:r>
            <a:endParaRPr lang="en-US" b="1" u="sng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The stakes have grown dramatically</a:t>
            </a:r>
          </a:p>
          <a:p>
            <a:endParaRPr lang="en-US" dirty="0" smtClean="0"/>
          </a:p>
          <a:p>
            <a:r>
              <a:rPr lang="en-US" dirty="0" smtClean="0"/>
              <a:t>$50—$100 million decisions are commonplace</a:t>
            </a:r>
          </a:p>
          <a:p>
            <a:endParaRPr lang="en-US" dirty="0" smtClean="0"/>
          </a:p>
          <a:p>
            <a:r>
              <a:rPr lang="en-US" dirty="0" smtClean="0"/>
              <a:t>Winning (Efficiently) Drives Profitability</a:t>
            </a:r>
          </a:p>
          <a:p>
            <a:endParaRPr lang="en-US" dirty="0" smtClean="0"/>
          </a:p>
          <a:p>
            <a:r>
              <a:rPr lang="en-US" dirty="0" smtClean="0"/>
              <a:t>Better player personnel decisions promote winning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A8CB-597C-4C43-B043-DDBF6F7DD18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366713" y="152400"/>
            <a:ext cx="8410575" cy="838200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 smtClean="0"/>
              <a:t>Big Data Era of Baseball Analytics</a:t>
            </a:r>
            <a:endParaRPr lang="en-US" b="1" u="sng" dirty="0"/>
          </a:p>
        </p:txBody>
      </p:sp>
      <p:pic>
        <p:nvPicPr>
          <p:cNvPr id="6" name="Content Placeholder 4" descr="Tim_Lincecum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581400" y="990600"/>
            <a:ext cx="3364914" cy="2254273"/>
          </a:xfrm>
          <a:prstGeom prst="rect">
            <a:avLst/>
          </a:prstGeom>
        </p:spPr>
      </p:pic>
      <p:pic>
        <p:nvPicPr>
          <p:cNvPr id="8" name="Picture 2" descr="http://riveraveblues.com/wp-content/uploads/2013/01/2010-2012-Youkilis-Heat-Maps.jpg?5a47f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90600"/>
            <a:ext cx="4673886" cy="1750519"/>
          </a:xfrm>
          <a:prstGeom prst="rect">
            <a:avLst/>
          </a:prstGeom>
          <a:noFill/>
        </p:spPr>
      </p:pic>
      <p:pic>
        <p:nvPicPr>
          <p:cNvPr id="10" name="Picture 8" descr="http://baseballanalysts.com/archives/rhprhbbabip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667000"/>
            <a:ext cx="2743200" cy="2743201"/>
          </a:xfrm>
          <a:prstGeom prst="rect">
            <a:avLst/>
          </a:prstGeom>
          <a:noFill/>
        </p:spPr>
      </p:pic>
      <p:pic>
        <p:nvPicPr>
          <p:cNvPr id="12" name="Picture 10" descr="http://www.baseballprospectus.com/news/images/bonds_rhp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4711377"/>
            <a:ext cx="3276600" cy="2146623"/>
          </a:xfrm>
          <a:prstGeom prst="rect">
            <a:avLst/>
          </a:prstGeom>
          <a:noFill/>
        </p:spPr>
      </p:pic>
      <p:pic>
        <p:nvPicPr>
          <p:cNvPr id="13" name="Picture 2" descr="C:\Users\Vince Gennaro\Dropbox\1-YARC\RvL 4-8-1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43200" y="2667000"/>
            <a:ext cx="3581400" cy="2298065"/>
          </a:xfrm>
          <a:prstGeom prst="rect">
            <a:avLst/>
          </a:prstGeom>
          <a:noFill/>
        </p:spPr>
      </p:pic>
      <p:pic>
        <p:nvPicPr>
          <p:cNvPr id="14" name="Picture 12" descr="http://ts3.mm.bing.net/th?id=H.5021075390071630&amp;pid=1.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34200" y="990600"/>
            <a:ext cx="2209800" cy="2209800"/>
          </a:xfrm>
          <a:prstGeom prst="rect">
            <a:avLst/>
          </a:prstGeom>
          <a:noFill/>
        </p:spPr>
      </p:pic>
      <p:pic>
        <p:nvPicPr>
          <p:cNvPr id="15" name="Picture 2" descr="C:\Users\Vince Gennaro\Dropbox\1-YARC\RvL_labels ZOOM3 4-29-13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48400" y="2671883"/>
            <a:ext cx="2895600" cy="2204917"/>
          </a:xfrm>
          <a:prstGeom prst="rect">
            <a:avLst/>
          </a:prstGeom>
          <a:noFill/>
        </p:spPr>
      </p:pic>
      <p:pic>
        <p:nvPicPr>
          <p:cNvPr id="16" name="Picture 6" descr="http://assets.sbnation.com/assets/294374/Feliz_2008_Spray_Chart_medium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77000" y="4876800"/>
            <a:ext cx="2667000" cy="1998786"/>
          </a:xfrm>
          <a:prstGeom prst="rect">
            <a:avLst/>
          </a:prstGeom>
          <a:noFill/>
        </p:spPr>
      </p:pic>
      <p:pic>
        <p:nvPicPr>
          <p:cNvPr id="17" name="Picture 4" descr="http://a.espncdn.com/photo/2012/0608/mlb_e_votto_hamilton_hm_b1_576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" y="4930815"/>
            <a:ext cx="3426106" cy="19271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49863</TotalTime>
  <Words>1075</Words>
  <Application>Microsoft Office PowerPoint</Application>
  <PresentationFormat>On-screen Show (4:3)</PresentationFormat>
  <Paragraphs>426</Paragraphs>
  <Slides>51</Slides>
  <Notes>46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Analyzing Major League Baseball Using XMT Architecture</vt:lpstr>
      <vt:lpstr>Agenda</vt:lpstr>
      <vt:lpstr>A New Era of Baseball Analytics</vt:lpstr>
      <vt:lpstr>Our World Has Changed</vt:lpstr>
      <vt:lpstr>Our World Has Changed</vt:lpstr>
      <vt:lpstr>Growth in Baseball Data</vt:lpstr>
      <vt:lpstr>PowerPoint Presentation</vt:lpstr>
      <vt:lpstr>The Demand Side</vt:lpstr>
      <vt:lpstr>Big Data Era of Baseball Analytics</vt:lpstr>
      <vt:lpstr>How Should a Batter-Pitcher Perform?</vt:lpstr>
      <vt:lpstr>How Should a Batter-Pitcher Perform?</vt:lpstr>
      <vt:lpstr>The Problem We’re Solving</vt:lpstr>
      <vt:lpstr>Framework—Batter vs. Pitcher</vt:lpstr>
      <vt:lpstr>New Data + New Technology</vt:lpstr>
      <vt:lpstr>Framework—Batter vs. Pitcher</vt:lpstr>
      <vt:lpstr>Ballpark</vt:lpstr>
      <vt:lpstr>Ballpark</vt:lpstr>
      <vt:lpstr>Ballpark</vt:lpstr>
      <vt:lpstr>Ballpark</vt:lpstr>
      <vt:lpstr>Ballpark</vt:lpstr>
      <vt:lpstr>Expected Total Bases on Batted Balls</vt:lpstr>
      <vt:lpstr>Ballpark</vt:lpstr>
      <vt:lpstr>Ballpark</vt:lpstr>
      <vt:lpstr>Ballpark</vt:lpstr>
      <vt:lpstr>Expected Total Bases on Batted Balls</vt:lpstr>
      <vt:lpstr>Expected Total Bases on Batted Balls</vt:lpstr>
      <vt:lpstr>Framework—Batter vs. Pitcher</vt:lpstr>
      <vt:lpstr>Clustering Pitchers</vt:lpstr>
      <vt:lpstr>Clustering Pitchers </vt:lpstr>
      <vt:lpstr>RH Pitcher vs. LH Batter Clusters</vt:lpstr>
      <vt:lpstr>RH Pitcher vs. LH Batter Clusters</vt:lpstr>
      <vt:lpstr>Yankees RF vs. Colorado Rockies?</vt:lpstr>
      <vt:lpstr>Yankees RF vs. Colorado Rockies?</vt:lpstr>
      <vt:lpstr>Yankees Hitters—Rockies Pitchers</vt:lpstr>
      <vt:lpstr>RHP vs. LHB Clusters</vt:lpstr>
      <vt:lpstr>RHP vs. LHB Cluster “4”</vt:lpstr>
      <vt:lpstr>RHP vs. LHB Cluster “4”</vt:lpstr>
      <vt:lpstr>RHP vs. LHB Cluster “4”</vt:lpstr>
      <vt:lpstr>RHP vs. LHB Cluster “4”</vt:lpstr>
      <vt:lpstr>RHP vs. LHB Cluster “4”</vt:lpstr>
      <vt:lpstr>Yankees Hitters—Rockies Pitchers</vt:lpstr>
      <vt:lpstr>Framework—Batter vs. Pitcher</vt:lpstr>
      <vt:lpstr>Hitting Style</vt:lpstr>
      <vt:lpstr>Batter—Pitcher Match up Data Issues</vt:lpstr>
      <vt:lpstr>The ROI of Favorable Match Ups</vt:lpstr>
      <vt:lpstr>The ROI of Favorable Match Ups</vt:lpstr>
      <vt:lpstr>Framework—Batter vs. Pitcher</vt:lpstr>
      <vt:lpstr>Framework—Batter vs. Pitcher</vt:lpstr>
      <vt:lpstr>Fine-Tuning Model Input Weights</vt:lpstr>
      <vt:lpstr>Fine-Tuning Model Input Weights</vt:lpstr>
      <vt:lpstr>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Data and the Next Generation of Baseball Analytics</dc:title>
  <dc:creator>Vince Gennaro</dc:creator>
  <cp:lastModifiedBy>sdk User</cp:lastModifiedBy>
  <cp:revision>942</cp:revision>
  <dcterms:created xsi:type="dcterms:W3CDTF">2012-12-31T14:11:38Z</dcterms:created>
  <dcterms:modified xsi:type="dcterms:W3CDTF">2014-05-15T17:23:16Z</dcterms:modified>
</cp:coreProperties>
</file>