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83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0000"/>
    <a:srgbClr val="1F497D"/>
    <a:srgbClr val="6699FF"/>
    <a:srgbClr val="99CCFF"/>
    <a:srgbClr val="00CC00"/>
    <a:srgbClr val="1E9E00"/>
    <a:srgbClr val="30FA00"/>
    <a:srgbClr val="66FF33"/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37" autoAdjust="0"/>
    <p:restoredTop sz="95879" autoAdjust="0"/>
  </p:normalViewPr>
  <p:slideViewPr>
    <p:cSldViewPr snapToGrid="0" snapToObjects="1">
      <p:cViewPr varScale="1">
        <p:scale>
          <a:sx n="119" d="100"/>
          <a:sy n="119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E02E8FA7-2F4C-5D49-9BA4-AF921E49AE74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A4337E74-6FDC-BA4C-B798-CEB3174D9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1411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0426B0FB-EA67-3A40-825F-8F252A860502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0E2C66A3-1D14-8C46-8C0C-97773EFB7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0066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16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CMOS FET microprocessors </a:t>
            </a:r>
            <a:r>
              <a:rPr lang="en-US" sz="1200" i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Killed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Bipolar Junction Vector Processors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82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9506" lvl="0" indent="-269506" defTabSz="768094">
              <a:spcBef>
                <a:spcPts val="400"/>
              </a:spcBef>
              <a:buSzPct val="60000"/>
              <a:buFont typeface="Arial"/>
              <a:buChar char="•"/>
              <a:defRPr sz="1800"/>
            </a:pPr>
            <a:r>
              <a:rPr lang="en-US" sz="1200" kern="1200" dirty="0" smtClean="0">
                <a:solidFill>
                  <a:schemeClr val="tx1"/>
                </a:solidFill>
                <a:uFill>
                  <a:solidFill/>
                </a:uFill>
                <a:latin typeface="+mn-lt"/>
                <a:ea typeface="+mn-ea"/>
                <a:cs typeface="+mn-cs"/>
              </a:rPr>
              <a:t>The 2</a:t>
            </a:r>
            <a:r>
              <a:rPr lang="en-US" sz="1200" kern="1200" baseline="30000" dirty="0" smtClean="0">
                <a:solidFill>
                  <a:schemeClr val="tx1"/>
                </a:solidFill>
                <a:uFill>
                  <a:solidFill/>
                </a:uFill>
                <a:latin typeface="+mn-lt"/>
                <a:ea typeface="+mn-ea"/>
                <a:cs typeface="+mn-cs"/>
              </a:rPr>
              <a:t>nd</a:t>
            </a:r>
            <a:r>
              <a:rPr lang="en-US" sz="1200" kern="1200" dirty="0" smtClean="0">
                <a:solidFill>
                  <a:schemeClr val="tx1"/>
                </a:solidFill>
                <a:uFill>
                  <a:solidFill/>
                </a:uFill>
                <a:latin typeface="+mn-lt"/>
                <a:ea typeface="+mn-ea"/>
                <a:cs typeface="+mn-cs"/>
              </a:rPr>
              <a:t> Era of Commodity microprocessors – Since the end of </a:t>
            </a:r>
            <a:r>
              <a:rPr lang="en-US" sz="1200" kern="1200" dirty="0" err="1" smtClean="0">
                <a:solidFill>
                  <a:schemeClr val="tx1"/>
                </a:solidFill>
                <a:uFill>
                  <a:solidFill/>
                </a:uFill>
                <a:latin typeface="+mn-lt"/>
                <a:ea typeface="+mn-ea"/>
                <a:cs typeface="+mn-cs"/>
              </a:rPr>
              <a:t>Dennard</a:t>
            </a:r>
            <a:r>
              <a:rPr lang="en-US" sz="1200" kern="1200" dirty="0" smtClean="0">
                <a:solidFill>
                  <a:schemeClr val="tx1"/>
                </a:solidFill>
                <a:uFill>
                  <a:solidFill/>
                </a:uFill>
                <a:latin typeface="+mn-lt"/>
                <a:ea typeface="+mn-ea"/>
                <a:cs typeface="+mn-cs"/>
              </a:rPr>
              <a:t> Scaling, we have seen the commodity computing ecosystem depart further from our needs for HPC</a:t>
            </a:r>
          </a:p>
          <a:p>
            <a:pPr marL="269506" marR="0" lvl="0" indent="-269506" defTabSz="768094" eaLnBrk="1" fontAlgn="auto" latinLnBrk="0" hangingPunct="1">
              <a:lnSpc>
                <a:spcPct val="125000"/>
              </a:lnSpc>
              <a:spcBef>
                <a:spcPts val="400"/>
              </a:spcBef>
              <a:spcAft>
                <a:spcPts val="0"/>
              </a:spcAft>
              <a:buClrTx/>
              <a:buSzPct val="60000"/>
              <a:buFont typeface="Arial"/>
              <a:buChar char="•"/>
              <a:tabLst/>
              <a:defRPr sz="1800"/>
            </a:pPr>
            <a:r>
              <a:rPr lang="en-US" sz="1200" kern="120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rPr>
              <a:t>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ommercial workloads </a:t>
            </a:r>
            <a:r>
              <a:rPr lang="en-US" sz="1200" kern="120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rPr>
              <a:t>benefit from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performance increases of multi-core processors, but most engineering analysis and multi-physics scientific applications are unable to exploit the theoretical performance potential</a:t>
            </a:r>
            <a:endParaRPr lang="en-US" sz="1200" kern="1200" dirty="0" smtClean="0">
              <a:solidFill>
                <a:schemeClr val="tx1"/>
              </a:solidFill>
              <a:uFill>
                <a:solidFill/>
              </a:uFill>
              <a:latin typeface="+mn-lt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55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200" kern="1200" dirty="0" smtClean="0">
                <a:solidFill>
                  <a:schemeClr val="tx1"/>
                </a:solidFill>
                <a:uFill>
                  <a:solidFill/>
                </a:uFill>
                <a:latin typeface="+mn-lt"/>
                <a:ea typeface="+mn-ea"/>
                <a:cs typeface="+mn-cs"/>
              </a:rPr>
              <a:t>Continue to port our application portfolio to new commodity advanced architectures using component technologies that were originally designed for other markets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defRPr sz="1800"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defRPr sz="1800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kern="1200" dirty="0" smtClean="0">
                <a:solidFill>
                  <a:schemeClr val="tx1"/>
                </a:solidFill>
                <a:uFill>
                  <a:solidFill/>
                </a:uFill>
                <a:latin typeface="+mn-lt"/>
                <a:ea typeface="+mn-ea"/>
                <a:cs typeface="+mn-cs"/>
              </a:rPr>
              <a:t>ommodity computing may also soon adopt multi-level memory</a:t>
            </a:r>
          </a:p>
          <a:p>
            <a:pPr marL="228600" lvl="1" indent="-228600">
              <a:buSzPct val="100000"/>
              <a:buFont typeface="Arial"/>
              <a:buChar char="•"/>
              <a:defRPr sz="1800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need an objective analysis of our application portfolio to determine what fraction of our code base will perform well on multi-level memory</a:t>
            </a:r>
          </a:p>
          <a:p>
            <a:pPr marL="228600" lvl="1" indent="-228600">
              <a:buSzPct val="100000"/>
              <a:buFont typeface="Arial"/>
              <a:buChar char="•"/>
              <a:defRPr sz="1800"/>
            </a:pPr>
            <a:r>
              <a:rPr lang="en-US" sz="1200" kern="1200" dirty="0" smtClean="0">
                <a:solidFill>
                  <a:schemeClr val="tx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venir Roman"/>
              </a:rPr>
              <a:t>The latest indications are that the commodity computing ecosystem is going to adopt two level or multi level memory</a:t>
            </a:r>
          </a:p>
          <a:p>
            <a:pPr marL="228600" lvl="1" indent="-228600">
              <a:buSzPct val="100000"/>
              <a:buFont typeface="Arial"/>
              <a:buChar char="•"/>
              <a:defRPr sz="1800"/>
            </a:pPr>
            <a:r>
              <a:rPr lang="en-US" sz="1200" kern="1200" dirty="0" smtClean="0">
                <a:solidFill>
                  <a:schemeClr val="tx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venir Roman"/>
              </a:rPr>
              <a:t>As with GP-GPU processors, we need to perform an objective analysis of our application portfolio to determine what fraction of our code base is a good fit for multi-level memory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3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Calibri"/>
              </a:rPr>
              <a:t>These COTS computing components can be integrated into systems at all scales: from workstations to departmental servers and DOE's largest </a:t>
            </a:r>
            <a:r>
              <a:rPr lang="en-US" sz="1200" kern="1200" dirty="0" err="1" smtClean="0">
                <a:solidFill>
                  <a:schemeClr val="tx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Calibri"/>
              </a:rPr>
              <a:t>Exascale</a:t>
            </a:r>
            <a:r>
              <a:rPr lang="en-US" sz="1200" kern="1200" dirty="0" smtClean="0">
                <a:solidFill>
                  <a:schemeClr val="tx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Calibri"/>
              </a:rPr>
              <a:t> systems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37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uFill>
                  <a:solidFill/>
                </a:uFill>
                <a:latin typeface="+mn-lt"/>
                <a:ea typeface="+mn-ea"/>
                <a:cs typeface="+mn-cs"/>
                <a:sym typeface="Calibri"/>
              </a:rPr>
              <a:t>The</a:t>
            </a:r>
            <a:r>
              <a:rPr lang="en-US" sz="1200" baseline="0" dirty="0" smtClean="0">
                <a:uFill>
                  <a:solidFill/>
                </a:u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1200" baseline="0" dirty="0" err="1" smtClean="0">
                <a:uFill>
                  <a:solidFill/>
                </a:uFill>
                <a:latin typeface="+mn-lt"/>
                <a:ea typeface="+mn-ea"/>
                <a:cs typeface="+mn-cs"/>
                <a:sym typeface="Calibri"/>
              </a:rPr>
              <a:t>SoC</a:t>
            </a:r>
            <a:r>
              <a:rPr lang="en-US" sz="1200" dirty="0" smtClean="0">
                <a:uFill>
                  <a:solidFill/>
                </a:uFill>
                <a:latin typeface="+mn-lt"/>
                <a:ea typeface="+mn-ea"/>
                <a:cs typeface="+mn-cs"/>
                <a:sym typeface="Calibri"/>
              </a:rPr>
              <a:t> path leverages IP “Blocks” EDA tools,</a:t>
            </a:r>
            <a:r>
              <a:rPr lang="en-US" sz="1200" baseline="0" dirty="0" smtClean="0">
                <a:uFill>
                  <a:solidFill/>
                </a:uFill>
                <a:latin typeface="+mn-lt"/>
                <a:ea typeface="+mn-ea"/>
                <a:cs typeface="+mn-cs"/>
                <a:sym typeface="Calibri"/>
              </a:rPr>
              <a:t> Foundry Capabilities </a:t>
            </a:r>
            <a:r>
              <a:rPr lang="en-US" sz="1200" dirty="0" smtClean="0">
                <a:uFill>
                  <a:solidFill/>
                </a:uFill>
                <a:latin typeface="+mn-lt"/>
                <a:ea typeface="+mn-ea"/>
                <a:cs typeface="+mn-cs"/>
                <a:sym typeface="Calibri"/>
              </a:rPr>
              <a:t>to develop innovative computing technology designs.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26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</a:t>
            </a:r>
            <a:r>
              <a:rPr lang="en-US" dirty="0" err="1" smtClean="0"/>
              <a:t>SoC</a:t>
            </a:r>
            <a:r>
              <a:rPr lang="en-US" dirty="0" smtClean="0"/>
              <a:t> strategy can produce advanced architecture designs</a:t>
            </a:r>
            <a:r>
              <a:rPr lang="en-US" baseline="0" dirty="0" smtClean="0"/>
              <a:t> that can also be either directly commercialized, or adopted by the COTS computing component community.</a:t>
            </a: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48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59385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TextBox 22"/>
          <p:cNvSpPr txBox="1"/>
          <p:nvPr userDrawn="1"/>
        </p:nvSpPr>
        <p:spPr>
          <a:xfrm>
            <a:off x="3131178" y="6172200"/>
            <a:ext cx="5562600" cy="287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</a:p>
        </p:txBody>
      </p:sp>
      <p:pic>
        <p:nvPicPr>
          <p:cNvPr id="24" name="Picture 13" descr="NNSAlogo_Black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 userDrawn="1"/>
        </p:nvSpPr>
        <p:spPr>
          <a:xfrm>
            <a:off x="0" y="1676633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6226864" y="1676633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/>
          <p:cNvSpPr>
            <a:spLocks noGrp="1"/>
          </p:cNvSpPr>
          <p:nvPr>
            <p:ph type="ctrTitle"/>
          </p:nvPr>
        </p:nvSpPr>
        <p:spPr>
          <a:xfrm>
            <a:off x="920646" y="3517300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9" name="Subtitle 2"/>
          <p:cNvSpPr>
            <a:spLocks noGrp="1"/>
          </p:cNvSpPr>
          <p:nvPr>
            <p:ph type="subTitle" idx="1"/>
          </p:nvPr>
        </p:nvSpPr>
        <p:spPr>
          <a:xfrm>
            <a:off x="3044352" y="4430694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" name="Picture 6" descr="SNL_Stacked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7" descr="SNL_Mott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227138" y="711359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8C32FFBE-21D3-4BA8-906C-925EE5C11360}" type="datetime1">
              <a:rPr lang="en-US" smtClean="0"/>
              <a:pPr/>
              <a:t>5/15/2014</a:t>
            </a:fld>
            <a:endParaRPr lang="en-US"/>
          </a:p>
        </p:txBody>
      </p:sp>
      <p:pic>
        <p:nvPicPr>
          <p:cNvPr id="36" name="Picture 12" descr="NNSAlogo_Black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3912831" y="1676633"/>
            <a:ext cx="217627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To</a:t>
            </a:r>
            <a:r>
              <a:rPr lang="en-US" sz="1400" baseline="0" dirty="0" smtClean="0">
                <a:solidFill>
                  <a:schemeClr val="bg1">
                    <a:lumMod val="65000"/>
                  </a:schemeClr>
                </a:solidFill>
              </a:rPr>
              <a:t> replace these boxes with images open the slide master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9274" y="6166934"/>
            <a:ext cx="1490926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F0B287A-906F-4181-870B-8C254F13A9DB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9274" y="6166934"/>
            <a:ext cx="1490926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CD356BE-1541-4B5C-A4D8-ABB485BEBA25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9274" y="6166934"/>
            <a:ext cx="1490926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0C91BE4-0C97-44DA-AA0C-B1F456E8C432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09274" y="6166934"/>
            <a:ext cx="1490926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E6873FD-AA00-4E39-BEA9-6E39BE477733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E4600-0381-4CF3-88F2-7ED7D2E3F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09274" y="6166934"/>
            <a:ext cx="1490926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136A295-AA2C-4C0B-8C94-B7C1D9AE5107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9274" y="6166934"/>
            <a:ext cx="1490926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631DB72-AF78-4370-90A2-3B6FA2854E6B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9274" y="6166934"/>
            <a:ext cx="1490926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08E192A-D10D-43D2-BFC3-568DFA21B850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9274" y="6166934"/>
            <a:ext cx="1490926" cy="2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200E96C-EE2A-48FC-B519-FADAD540833D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892967" y="169355"/>
            <a:ext cx="7358066" cy="1732977"/>
          </a:xfrm>
          <a:prstGeom prst="rect">
            <a:avLst/>
          </a:prstGeom>
        </p:spPr>
        <p:txBody>
          <a:bodyPr lIns="35717" tIns="35717" rIns="35717" bIns="35717"/>
          <a:lstStyle>
            <a:lvl1pPr algn="ctr" defTabSz="584200">
              <a:defRPr sz="56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892967" y="1902331"/>
            <a:ext cx="7358066" cy="4107041"/>
          </a:xfrm>
          <a:prstGeom prst="rect">
            <a:avLst/>
          </a:prstGeom>
        </p:spPr>
        <p:txBody>
          <a:bodyPr lIns="35717" tIns="35717" rIns="35717" bIns="35717" anchor="ctr"/>
          <a:lstStyle>
            <a:lvl1pPr marL="260683" indent="-260683" defTabSz="584200">
              <a:spcBef>
                <a:spcPts val="4200"/>
              </a:spcBef>
              <a:buClrTx/>
              <a:buFontTx/>
              <a:buChar char="•"/>
              <a:defRPr sz="26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641683" indent="-260683" defTabSz="584200">
              <a:spcBef>
                <a:spcPts val="4200"/>
              </a:spcBef>
              <a:buClrTx/>
              <a:buFontTx/>
              <a:buChar char="•"/>
              <a:defRPr sz="26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022683" indent="-260683" defTabSz="584200">
              <a:spcBef>
                <a:spcPts val="4200"/>
              </a:spcBef>
              <a:buClrTx/>
              <a:buFontTx/>
              <a:buChar char="•"/>
              <a:defRPr sz="26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403683" indent="-260683" defTabSz="584200">
              <a:spcBef>
                <a:spcPts val="4200"/>
              </a:spcBef>
              <a:buClrTx/>
              <a:buFontTx/>
              <a:buChar char="•"/>
              <a:defRPr sz="26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784684" indent="-260683" defTabSz="584200">
              <a:spcBef>
                <a:spcPts val="4200"/>
              </a:spcBef>
              <a:buClrTx/>
              <a:buFontTx/>
              <a:buChar char="•"/>
              <a:defRPr sz="26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/>
            </a:pPr>
            <a:r>
              <a:rPr sz="2600"/>
              <a:t>Body Level One</a:t>
            </a:r>
          </a:p>
          <a:p>
            <a:pPr lvl="1">
              <a:defRPr sz="1800"/>
            </a:pPr>
            <a:r>
              <a:rPr sz="2600"/>
              <a:t>Body Level Two</a:t>
            </a:r>
          </a:p>
          <a:p>
            <a:pPr lvl="2">
              <a:defRPr sz="1800"/>
            </a:pPr>
            <a:r>
              <a:rPr sz="2600"/>
              <a:t>Body Level Three</a:t>
            </a:r>
          </a:p>
          <a:p>
            <a:pPr lvl="3">
              <a:defRPr sz="1800"/>
            </a:pPr>
            <a:r>
              <a:rPr sz="2600"/>
              <a:t>Body Level Four</a:t>
            </a:r>
          </a:p>
          <a:p>
            <a:pPr lvl="4">
              <a:defRPr sz="1800"/>
            </a:pPr>
            <a:r>
              <a:rPr sz="26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49100933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9385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31178" y="6172200"/>
            <a:ext cx="5562600" cy="287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676633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676633"/>
            <a:ext cx="2286000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1676633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517300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430694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227138" y="711359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EBCCC9BE-9BA8-4D03-A6C8-37EFB7FF27A3}" type="datetime1">
              <a:rPr lang="en-US" smtClean="0"/>
              <a:pPr/>
              <a:t>5/15/2014</a:t>
            </a:fld>
            <a:endParaRPr lang="en-US"/>
          </a:p>
        </p:txBody>
      </p:sp>
      <p:pic>
        <p:nvPicPr>
          <p:cNvPr id="20" name="Picture 12" descr="NNSAlogo_Black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31178" y="6172200"/>
            <a:ext cx="5562600" cy="287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C1FA73EF-5DF2-452E-931B-AB71BED9F6C4}" type="datetime1">
              <a:rPr lang="en-US" smtClean="0"/>
              <a:pPr/>
              <a:t>5/15/2014</a:t>
            </a:fld>
            <a:endParaRPr lang="en-US"/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 userDrawn="1"/>
        </p:nvSpPr>
        <p:spPr>
          <a:xfrm>
            <a:off x="0" y="3369731"/>
            <a:ext cx="9144000" cy="397933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7" name="Picture 12" descr="NNSAlogo_Black.jp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0" y="3369731"/>
            <a:ext cx="9144000" cy="3089807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30A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31178" y="6172200"/>
            <a:ext cx="5562600" cy="287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</a:p>
        </p:txBody>
      </p:sp>
      <p:pic>
        <p:nvPicPr>
          <p:cNvPr id="15" name="Picture 12" descr="NNSAlogo_Blac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28425F28-815B-4AC3-99AA-837DC66AD991}" type="datetime1">
              <a:rPr lang="en-US" smtClean="0"/>
              <a:pPr/>
              <a:t>5/15/2014</a:t>
            </a:fld>
            <a:endParaRPr lang="en-US"/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-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2484223" cy="114300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806432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703737" y="6502937"/>
            <a:ext cx="5562600" cy="287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502" y="1250965"/>
            <a:ext cx="5971187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502" y="2588978"/>
            <a:ext cx="5641337" cy="593737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8693778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0" name="image7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65" y="776941"/>
            <a:ext cx="2488687" cy="1571785"/>
          </a:xfrm>
          <a:prstGeom prst="rect">
            <a:avLst/>
          </a:prstGeom>
          <a:ln w="12700">
            <a:round/>
          </a:ln>
        </p:spPr>
      </p:pic>
      <p:cxnSp>
        <p:nvCxnSpPr>
          <p:cNvPr id="25" name="Straight Connector 24"/>
          <p:cNvCxnSpPr/>
          <p:nvPr userDrawn="1"/>
        </p:nvCxnSpPr>
        <p:spPr>
          <a:xfrm>
            <a:off x="-4464" y="4040754"/>
            <a:ext cx="2395728" cy="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/>
          <p:cNvCxnSpPr/>
          <p:nvPr userDrawn="1"/>
        </p:nvCxnSpPr>
        <p:spPr>
          <a:xfrm>
            <a:off x="10477" y="724123"/>
            <a:ext cx="2487168" cy="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/>
          <p:cNvCxnSpPr/>
          <p:nvPr userDrawn="1"/>
        </p:nvCxnSpPr>
        <p:spPr>
          <a:xfrm>
            <a:off x="-8763" y="2338868"/>
            <a:ext cx="2487168" cy="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64" y="2348726"/>
            <a:ext cx="2488686" cy="1796796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-1" y="4060013"/>
            <a:ext cx="2484223" cy="2812928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99" y="4324065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8048" y="5142377"/>
            <a:ext cx="970718" cy="145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Straight Connector 35"/>
          <p:cNvCxnSpPr/>
          <p:nvPr userDrawn="1"/>
        </p:nvCxnSpPr>
        <p:spPr>
          <a:xfrm>
            <a:off x="-1474" y="4044015"/>
            <a:ext cx="2487168" cy="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4571999" y="0"/>
            <a:ext cx="4572001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1999" y="5964768"/>
            <a:ext cx="4572001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1" y="2908379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3248" y="1488545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 userDrawn="1"/>
        </p:nvSpPr>
        <p:spPr>
          <a:xfrm>
            <a:off x="4572000" y="4403587"/>
            <a:ext cx="4572000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044391" y="2908379"/>
            <a:ext cx="3099609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0800000">
            <a:off x="112655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0353" y="6375406"/>
            <a:ext cx="3761580" cy="384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418" y="1250965"/>
            <a:ext cx="3789515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418" y="2588978"/>
            <a:ext cx="3586315" cy="1085555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957" y="6051407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418" y="265178"/>
            <a:ext cx="1029382" cy="28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7897C846-C042-4984-A9A5-9892C1CE1D58}" type="datetime1">
              <a:rPr lang="en-US" smtClean="0"/>
              <a:pPr/>
              <a:t>5/15/2014</a:t>
            </a:fld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 rot="10800000">
            <a:off x="1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77974" y="6039758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SNL_motto_2 lines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332" y="1586652"/>
            <a:ext cx="1935484" cy="394494"/>
          </a:xfrm>
          <a:prstGeom prst="rect">
            <a:avLst/>
          </a:prstGeom>
        </p:spPr>
      </p:pic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13597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300" y="616693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fld id="{7F5B86DE-CC0F-4454-9546-86E095F23520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Official Use Only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9274" y="6166934"/>
            <a:ext cx="1490926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2DC7090-3D92-4CE4-BC78-63A05D508BD0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09274" y="6166934"/>
            <a:ext cx="1490926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2C2B08-15D5-4638-A65D-BA2E144B5887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8100"/>
            <a:ext cx="9144000" cy="484092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257367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8" name="Picture 8" descr="SNL_color_stack.png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6424565"/>
            <a:ext cx="9366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8740"/>
            <a:ext cx="8229600" cy="484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67200" y="6487644"/>
            <a:ext cx="609600" cy="26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/>
                <a:cs typeface="Calibri"/>
              </a:defRPr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98" r:id="rId2"/>
    <p:sldLayoutId id="2147483796" r:id="rId3"/>
    <p:sldLayoutId id="2147483799" r:id="rId4"/>
    <p:sldLayoutId id="2147483797" r:id="rId5"/>
    <p:sldLayoutId id="2147483800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801" r:id="rId1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/>
          <a:ea typeface="ＭＳ Ｐゴシック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02E54"/>
        </a:buClr>
        <a:buFont typeface="Wingdings" pitchFamily="-111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ingdings" pitchFamily="-111" charset="2"/>
        <a:buChar char="§"/>
        <a:defRPr sz="20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E8C78"/>
        </a:buClr>
        <a:buFont typeface="Wingdings" pitchFamily="-111" charset="2"/>
        <a:buChar char="§"/>
        <a:defRPr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502" y="901099"/>
            <a:ext cx="5971187" cy="809351"/>
          </a:xfrm>
        </p:spPr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Exascale</a:t>
            </a:r>
            <a:r>
              <a:rPr lang="en-US" dirty="0" smtClean="0">
                <a:solidFill>
                  <a:srgbClr val="0000FF"/>
                </a:solidFill>
              </a:rPr>
              <a:t> Co-Design Paths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502" y="1979952"/>
            <a:ext cx="5641337" cy="3617886"/>
          </a:xfrm>
        </p:spPr>
        <p:txBody>
          <a:bodyPr/>
          <a:lstStyle/>
          <a:p>
            <a:r>
              <a:rPr lang="en-US" sz="1600" dirty="0" smtClean="0"/>
              <a:t>James Ang, Ph.D., Senior Manager (acting)</a:t>
            </a:r>
          </a:p>
          <a:p>
            <a:r>
              <a:rPr lang="en-US" sz="1600" dirty="0" smtClean="0"/>
              <a:t>Extreme-scale Computing Group</a:t>
            </a:r>
          </a:p>
          <a:p>
            <a:r>
              <a:rPr lang="en-US" sz="1600" dirty="0" smtClean="0"/>
              <a:t>Sandia National Laboratories</a:t>
            </a:r>
          </a:p>
          <a:p>
            <a:r>
              <a:rPr lang="en-US" sz="1600" dirty="0" smtClean="0"/>
              <a:t>Albuquerque, NM</a:t>
            </a:r>
          </a:p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00FF"/>
                </a:solidFill>
              </a:rPr>
              <a:t>Random Access </a:t>
            </a:r>
            <a:r>
              <a:rPr lang="en-US" sz="2000" dirty="0" smtClean="0">
                <a:solidFill>
                  <a:srgbClr val="0000FF"/>
                </a:solidFill>
              </a:rPr>
              <a:t>Talk</a:t>
            </a:r>
          </a:p>
          <a:p>
            <a:pPr>
              <a:spcBef>
                <a:spcPts val="0"/>
              </a:spcBef>
            </a:pPr>
            <a:r>
              <a:rPr lang="en-US" sz="2000" dirty="0" err="1" smtClean="0">
                <a:solidFill>
                  <a:srgbClr val="0000FF"/>
                </a:solidFill>
              </a:rPr>
              <a:t>Salishan</a:t>
            </a:r>
            <a:r>
              <a:rPr lang="en-US" sz="2000" dirty="0" smtClean="0">
                <a:solidFill>
                  <a:srgbClr val="0000FF"/>
                </a:solidFill>
              </a:rPr>
              <a:t> Conference on High Speed Computing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Gleneden Beach, OR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April 23, 2014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" name="Shape 54"/>
          <p:cNvSpPr/>
          <p:nvPr/>
        </p:nvSpPr>
        <p:spPr>
          <a:xfrm>
            <a:off x="3685640" y="294652"/>
            <a:ext cx="1772721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 b="1" dirty="0">
                <a:uFill>
                  <a:solidFill/>
                </a:uFill>
                <a:latin typeface="Arial"/>
                <a:cs typeface="Arial"/>
              </a:rPr>
              <a:t>SAND2014</a:t>
            </a:r>
            <a:r>
              <a:rPr sz="1600" b="1" dirty="0" smtClean="0">
                <a:uFill>
                  <a:solidFill/>
                </a:uFill>
                <a:latin typeface="Arial"/>
                <a:cs typeface="Arial"/>
              </a:rPr>
              <a:t>-</a:t>
            </a:r>
            <a:r>
              <a:rPr lang="en-US" sz="1600" b="1" dirty="0" smtClean="0">
                <a:uFill>
                  <a:solidFill/>
                </a:uFill>
                <a:latin typeface="Arial"/>
                <a:cs typeface="Arial"/>
              </a:rPr>
              <a:t>3277</a:t>
            </a:r>
            <a:r>
              <a:rPr lang="en-US" sz="1600" b="1" dirty="0">
                <a:uFill>
                  <a:solidFill/>
                </a:uFill>
                <a:latin typeface="Arial"/>
                <a:cs typeface="Arial"/>
              </a:rPr>
              <a:t>P</a:t>
            </a:r>
            <a:endParaRPr sz="1600" b="1" dirty="0">
              <a:uFill>
                <a:solidFill/>
              </a:uFill>
              <a:latin typeface="Arial"/>
              <a:cs typeface="Arial"/>
            </a:endParaRPr>
          </a:p>
        </p:txBody>
      </p:sp>
      <p:sp>
        <p:nvSpPr>
          <p:cNvPr id="6" name="Shape 55"/>
          <p:cNvSpPr txBox="1">
            <a:spLocks/>
          </p:cNvSpPr>
          <p:nvPr/>
        </p:nvSpPr>
        <p:spPr>
          <a:xfrm>
            <a:off x="8881181" y="6567702"/>
            <a:ext cx="173660" cy="249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>
            <a:normAutofit fontScale="77500" lnSpcReduction="20000"/>
          </a:bodyPr>
          <a:lstStyle>
            <a:lvl1pPr algn="ctr" defTabSz="457200">
              <a:defRPr sz="1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  <a:lvl6pPr>
              <a:defRPr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6pPr>
            <a:lvl7pPr>
              <a:defRPr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7pPr>
            <a:lvl8pPr>
              <a:defRPr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8pPr>
            <a:lvl9pPr>
              <a:defRPr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uFillTx/>
              </a:defRPr>
            </a:pPr>
            <a:fld id="{86CB4B4D-7CA3-9044-876B-883B54F8677D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uFillTx/>
                </a:defRPr>
              </a:pPr>
              <a:t>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1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68811" y="5852496"/>
            <a:ext cx="2234565" cy="53721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7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35408" y="5880600"/>
            <a:ext cx="1763635" cy="4901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455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15" y="112143"/>
            <a:ext cx="8229600" cy="991675"/>
          </a:xfrm>
        </p:spPr>
        <p:txBody>
          <a:bodyPr/>
          <a:lstStyle/>
          <a:p>
            <a:r>
              <a:rPr lang="en-US" sz="3600" dirty="0" smtClean="0"/>
              <a:t>ASCI provided critical mass to the</a:t>
            </a:r>
            <a:br>
              <a:rPr lang="en-US" sz="3600" dirty="0" smtClean="0"/>
            </a:br>
            <a:r>
              <a:rPr lang="en-US" sz="3600" i="1" dirty="0" smtClean="0">
                <a:solidFill>
                  <a:srgbClr val="FF0000"/>
                </a:solidFill>
              </a:rPr>
              <a:t>Attack of the Killer Micros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641572"/>
            <a:ext cx="4804665" cy="3846335"/>
          </a:xfrm>
        </p:spPr>
        <p:txBody>
          <a:bodyPr/>
          <a:lstStyle/>
          <a:p>
            <a:pPr>
              <a:lnSpc>
                <a:spcPts val="3600"/>
              </a:lnSpc>
              <a:spcBef>
                <a:spcPts val="1200"/>
              </a:spcBef>
            </a:pPr>
            <a:r>
              <a:rPr lang="en-US" dirty="0" smtClean="0"/>
              <a:t>Strategy based on integration of commodity computing components into large scale MPPs</a:t>
            </a:r>
          </a:p>
          <a:p>
            <a:pPr>
              <a:lnSpc>
                <a:spcPts val="3600"/>
              </a:lnSpc>
              <a:spcBef>
                <a:spcPts val="1200"/>
              </a:spcBef>
            </a:pPr>
            <a:r>
              <a:rPr lang="en-US" dirty="0" smtClean="0"/>
              <a:t>ASC(I) rode the Golden Era of Moore’s Law + </a:t>
            </a:r>
            <a:r>
              <a:rPr lang="en-US" dirty="0" err="1" smtClean="0"/>
              <a:t>Dennard</a:t>
            </a:r>
            <a:r>
              <a:rPr lang="en-US" dirty="0" smtClean="0"/>
              <a:t> Scaling to increase HPC performance from </a:t>
            </a:r>
            <a:r>
              <a:rPr lang="en-US" dirty="0" err="1" smtClean="0"/>
              <a:t>Tera</a:t>
            </a:r>
            <a:r>
              <a:rPr lang="en-US" dirty="0" smtClean="0"/>
              <a:t>-scale to </a:t>
            </a:r>
            <a:r>
              <a:rPr lang="en-US" dirty="0" err="1" smtClean="0"/>
              <a:t>Peta</a:t>
            </a:r>
            <a:r>
              <a:rPr lang="en-US" dirty="0" smtClean="0"/>
              <a:t>-scale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image1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48526" y="1158565"/>
            <a:ext cx="3299322" cy="465221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Group 7"/>
          <p:cNvGrpSpPr/>
          <p:nvPr/>
        </p:nvGrpSpPr>
        <p:grpSpPr>
          <a:xfrm>
            <a:off x="5552908" y="2359870"/>
            <a:ext cx="3090558" cy="3826992"/>
            <a:chOff x="5552908" y="2359870"/>
            <a:chExt cx="3090558" cy="3826992"/>
          </a:xfrm>
        </p:grpSpPr>
        <p:sp>
          <p:nvSpPr>
            <p:cNvPr id="6" name="Shape 81"/>
            <p:cNvSpPr/>
            <p:nvPr/>
          </p:nvSpPr>
          <p:spPr>
            <a:xfrm>
              <a:off x="5552908" y="5817534"/>
              <a:ext cx="3090558" cy="36932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>
              <a:spAutoFit/>
            </a:bodyPr>
            <a:lstStyle>
              <a:lvl1pPr>
                <a:defRPr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 lvl="0" algn="ctr">
                <a:defRPr>
                  <a:uFillTx/>
                </a:defRPr>
              </a:pPr>
              <a:r>
                <a:rPr lang="en-US" dirty="0" smtClean="0">
                  <a:solidFill>
                    <a:srgbClr val="0000FF"/>
                  </a:solidFill>
                  <a:uFill>
                    <a:solidFill/>
                  </a:uFill>
                </a:rPr>
                <a:t>Credit – Eugene Brooks, LLNL</a:t>
              </a:r>
              <a:endParaRPr dirty="0">
                <a:solidFill>
                  <a:srgbClr val="0000FF"/>
                </a:solidFill>
                <a:uFill>
                  <a:solidFill/>
                </a:u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944306" y="2359870"/>
              <a:ext cx="2225188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B2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Narrow"/>
                </a:rPr>
                <a:t>  MICROS  </a:t>
              </a:r>
              <a:r>
                <a:rPr lang="en-US" sz="36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Narrow"/>
                </a:rPr>
                <a:t>.</a:t>
              </a:r>
              <a:r>
                <a:rPr lang="en-US" sz="36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B2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Narrow"/>
                </a:rPr>
                <a:t>   </a:t>
              </a:r>
              <a:endParaRPr lang="en-US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2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340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16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23997" y="2634838"/>
            <a:ext cx="2563753" cy="1843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Commodity Computer Technology has changed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080" y="1308975"/>
            <a:ext cx="7919445" cy="2349637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dirty="0" smtClean="0"/>
              <a:t>We are in the midst of the 2</a:t>
            </a:r>
            <a:r>
              <a:rPr lang="en-US" baseline="30000" dirty="0" smtClean="0"/>
              <a:t>nd</a:t>
            </a:r>
            <a:r>
              <a:rPr lang="en-US" dirty="0" smtClean="0"/>
              <a:t> Era of commodity processors</a:t>
            </a:r>
          </a:p>
          <a:p>
            <a:pPr>
              <a:lnSpc>
                <a:spcPts val="3600"/>
              </a:lnSpc>
              <a:spcBef>
                <a:spcPts val="1200"/>
              </a:spcBef>
            </a:pPr>
            <a:r>
              <a:rPr lang="en-US" dirty="0" smtClean="0"/>
              <a:t>Commercial workloads benefit from performance increases of multi-core processors, but most of the ASC Mission-driven Applications do not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2080" y="3487188"/>
            <a:ext cx="6134052" cy="178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>
              <a:lnSpc>
                <a:spcPts val="3600"/>
              </a:lnSpc>
            </a:pPr>
            <a:r>
              <a:rPr lang="en-US" dirty="0" smtClean="0"/>
              <a:t>The strategy of creating supercomputers from the integration of COTS computing components </a:t>
            </a:r>
            <a:r>
              <a:rPr lang="en-US" i="1" dirty="0" smtClean="0">
                <a:solidFill>
                  <a:srgbClr val="FF0000"/>
                </a:solidFill>
              </a:rPr>
              <a:t>may be breaking down</a:t>
            </a:r>
          </a:p>
        </p:txBody>
      </p:sp>
      <p:sp>
        <p:nvSpPr>
          <p:cNvPr id="8" name="Shape 67"/>
          <p:cNvSpPr/>
          <p:nvPr/>
        </p:nvSpPr>
        <p:spPr>
          <a:xfrm>
            <a:off x="6069775" y="4377284"/>
            <a:ext cx="2672197" cy="156113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solidFill>
              <a:srgbClr val="FFFFFF"/>
            </a:solidFill>
            <a:custDash>
              <a:ds d="100000" sp="200000"/>
            </a:custDash>
            <a:round/>
          </a:ln>
        </p:spPr>
        <p:txBody>
          <a:bodyPr lIns="0" tIns="0" rIns="0" bIns="0" anchor="ctr"/>
          <a:lstStyle/>
          <a:p>
            <a:pPr lvl="0" algn="ctr" defTabSz="830861">
              <a:defRPr sz="34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614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Co-design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402" y="2012450"/>
            <a:ext cx="3051436" cy="2639278"/>
          </a:xfrm>
        </p:spPr>
        <p:txBody>
          <a:bodyPr/>
          <a:lstStyle/>
          <a:p>
            <a:r>
              <a:rPr lang="en-US" sz="2800" dirty="0" smtClean="0"/>
              <a:t>Reactive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Proactive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Holistic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3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8.png" descr="AMD_2L_Me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48909" y="3278457"/>
            <a:ext cx="3563505" cy="255393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Reactive Co-Design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4820"/>
            <a:ext cx="8229600" cy="2366763"/>
          </a:xfrm>
        </p:spPr>
        <p:txBody>
          <a:bodyPr/>
          <a:lstStyle/>
          <a:p>
            <a:pPr>
              <a:lnSpc>
                <a:spcPts val="3600"/>
              </a:lnSpc>
              <a:spcBef>
                <a:spcPts val="1200"/>
              </a:spcBef>
            </a:pPr>
            <a:r>
              <a:rPr lang="en-US" dirty="0" smtClean="0"/>
              <a:t>We proceed with the </a:t>
            </a:r>
            <a:r>
              <a:rPr lang="en-US" i="1" dirty="0" smtClean="0"/>
              <a:t>status quo</a:t>
            </a:r>
            <a:r>
              <a:rPr lang="en-US" dirty="0" smtClean="0"/>
              <a:t> – integrate commodity computing components into large scale MPPs</a:t>
            </a:r>
          </a:p>
          <a:p>
            <a:pPr>
              <a:lnSpc>
                <a:spcPts val="3600"/>
              </a:lnSpc>
              <a:spcBef>
                <a:spcPts val="1200"/>
              </a:spcBef>
            </a:pPr>
            <a:r>
              <a:rPr lang="en-US" dirty="0" smtClean="0"/>
              <a:t>ASC’s Advanced Technology Development and Mitigation (ATDM) effort supports reactive co-design – </a:t>
            </a:r>
            <a:r>
              <a:rPr lang="en-US" dirty="0" smtClean="0">
                <a:solidFill>
                  <a:srgbClr val="FF0000"/>
                </a:solidFill>
              </a:rPr>
              <a:t>Apps and Sys SW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3105113"/>
            <a:ext cx="5975558" cy="23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>
              <a:lnSpc>
                <a:spcPts val="3600"/>
              </a:lnSpc>
              <a:spcBef>
                <a:spcPts val="1200"/>
              </a:spcBef>
            </a:pPr>
            <a:r>
              <a:rPr lang="en-US" dirty="0" smtClean="0"/>
              <a:t>Examples of technology we are reacting to: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Multi and Many Core Processors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Heterogeneous Processors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Multi-tiered Memory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Commodity Interconnects</a:t>
            </a:r>
            <a:endParaRPr lang="en-US" dirty="0"/>
          </a:p>
        </p:txBody>
      </p:sp>
      <p:sp>
        <p:nvSpPr>
          <p:cNvPr id="7" name="Shape 81"/>
          <p:cNvSpPr/>
          <p:nvPr/>
        </p:nvSpPr>
        <p:spPr>
          <a:xfrm>
            <a:off x="5334580" y="5850524"/>
            <a:ext cx="3413751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>
                <a:uFillTx/>
              </a:defRPr>
            </a:pPr>
            <a:r>
              <a:rPr dirty="0">
                <a:solidFill>
                  <a:srgbClr val="0000FF"/>
                </a:solidFill>
                <a:uFill>
                  <a:solidFill/>
                </a:uFill>
              </a:rPr>
              <a:t>AMD Two Level Memory Concept</a:t>
            </a:r>
          </a:p>
        </p:txBody>
      </p:sp>
    </p:spTree>
    <p:extLst>
      <p:ext uri="{BB962C8B-B14F-4D97-AF65-F5344CB8AC3E}">
        <p14:creationId xmlns:p14="http://schemas.microsoft.com/office/powerpoint/2010/main" val="405781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490" y="3534281"/>
            <a:ext cx="3473284" cy="2236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Proactive Co-Design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2345"/>
            <a:ext cx="8229600" cy="1673953"/>
          </a:xfrm>
        </p:spPr>
        <p:txBody>
          <a:bodyPr/>
          <a:lstStyle/>
          <a:p>
            <a:pPr>
              <a:lnSpc>
                <a:spcPts val="36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FF0000"/>
                </a:solidFill>
              </a:rPr>
              <a:t>If </a:t>
            </a:r>
            <a:r>
              <a:rPr lang="en-US" dirty="0" smtClean="0"/>
              <a:t>the DOE </a:t>
            </a:r>
            <a:r>
              <a:rPr lang="en-US" dirty="0" err="1" smtClean="0"/>
              <a:t>Exascale</a:t>
            </a:r>
            <a:r>
              <a:rPr lang="en-US" dirty="0" smtClean="0"/>
              <a:t> Initiative materializes, resources and collaborations can directly influence the design of </a:t>
            </a:r>
            <a:r>
              <a:rPr lang="en-US" i="1" dirty="0" smtClean="0">
                <a:solidFill>
                  <a:srgbClr val="FF0000"/>
                </a:solidFill>
              </a:rPr>
              <a:t>future commodity</a:t>
            </a:r>
            <a:r>
              <a:rPr lang="en-US" dirty="0" smtClean="0"/>
              <a:t> computing components and technology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1" y="2457821"/>
            <a:ext cx="5596189" cy="346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>
              <a:lnSpc>
                <a:spcPts val="3600"/>
              </a:lnSpc>
              <a:spcBef>
                <a:spcPts val="1200"/>
              </a:spcBef>
            </a:pPr>
            <a:r>
              <a:rPr lang="en-US" dirty="0" smtClean="0"/>
              <a:t>Co-designed COTS components can be integrated to address other application areas such as graph analytics that are also not met with </a:t>
            </a:r>
            <a:r>
              <a:rPr lang="en-US" i="1" dirty="0" smtClean="0"/>
              <a:t>status quo </a:t>
            </a:r>
            <a:r>
              <a:rPr lang="en-US" dirty="0" smtClean="0"/>
              <a:t>COTS components</a:t>
            </a:r>
          </a:p>
          <a:p>
            <a:pPr>
              <a:lnSpc>
                <a:spcPts val="3600"/>
              </a:lnSpc>
              <a:spcBef>
                <a:spcPts val="1200"/>
              </a:spcBef>
            </a:pPr>
            <a:r>
              <a:rPr lang="en-US" dirty="0" smtClean="0"/>
              <a:t>Current and planned FF &amp; DF projects establish a runway for future COTS</a:t>
            </a:r>
            <a:endParaRPr lang="en-US" dirty="0"/>
          </a:p>
        </p:txBody>
      </p:sp>
      <p:sp>
        <p:nvSpPr>
          <p:cNvPr id="8" name="Shape 81"/>
          <p:cNvSpPr/>
          <p:nvPr/>
        </p:nvSpPr>
        <p:spPr>
          <a:xfrm>
            <a:off x="5403605" y="5781494"/>
            <a:ext cx="3683055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>
                <a:uFillTx/>
              </a:defRPr>
            </a:pPr>
            <a:r>
              <a:rPr lang="en-US" dirty="0" smtClean="0">
                <a:solidFill>
                  <a:srgbClr val="0000FF"/>
                </a:solidFill>
                <a:uFill>
                  <a:solidFill/>
                </a:uFill>
              </a:rPr>
              <a:t>IBM/Columbia</a:t>
            </a:r>
            <a:r>
              <a:rPr dirty="0" smtClean="0">
                <a:solidFill>
                  <a:srgbClr val="0000FF"/>
                </a:solidFill>
                <a:uFill>
                  <a:solidFill/>
                </a:uFill>
              </a:rPr>
              <a:t> </a:t>
            </a:r>
            <a:r>
              <a:rPr lang="en-US" dirty="0" err="1" smtClean="0">
                <a:solidFill>
                  <a:srgbClr val="0000FF"/>
                </a:solidFill>
                <a:uFill>
                  <a:solidFill/>
                </a:uFill>
              </a:rPr>
              <a:t>SiPhotonics</a:t>
            </a:r>
            <a:r>
              <a:rPr dirty="0" smtClean="0">
                <a:solidFill>
                  <a:srgbClr val="0000FF"/>
                </a:solidFill>
                <a:uFill>
                  <a:solidFill/>
                </a:uFill>
              </a:rPr>
              <a:t> </a:t>
            </a:r>
            <a:r>
              <a:rPr dirty="0">
                <a:solidFill>
                  <a:srgbClr val="0000FF"/>
                </a:solidFill>
                <a:uFill>
                  <a:solidFill/>
                </a:uFill>
              </a:rPr>
              <a:t>Concept</a:t>
            </a:r>
          </a:p>
        </p:txBody>
      </p:sp>
    </p:spTree>
    <p:extLst>
      <p:ext uri="{BB962C8B-B14F-4D97-AF65-F5344CB8AC3E}">
        <p14:creationId xmlns:p14="http://schemas.microsoft.com/office/powerpoint/2010/main" val="304402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Holistic Co-Design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694" y="866365"/>
            <a:ext cx="8229600" cy="292761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The DOE </a:t>
            </a:r>
            <a:r>
              <a:rPr lang="en-US" dirty="0" err="1" smtClean="0"/>
              <a:t>Exascale</a:t>
            </a:r>
            <a:r>
              <a:rPr lang="en-US" dirty="0" smtClean="0"/>
              <a:t> initiative can also directly influence the design of </a:t>
            </a:r>
            <a:r>
              <a:rPr lang="en-US" i="1" dirty="0" smtClean="0">
                <a:solidFill>
                  <a:srgbClr val="FF0000"/>
                </a:solidFill>
              </a:rPr>
              <a:t>future special purpose </a:t>
            </a:r>
            <a:r>
              <a:rPr lang="en-US" dirty="0" smtClean="0"/>
              <a:t>HPC computing components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Leverage the System on Chip (</a:t>
            </a:r>
            <a:r>
              <a:rPr lang="en-US" dirty="0" err="1" smtClean="0"/>
              <a:t>SoC</a:t>
            </a:r>
            <a:r>
              <a:rPr lang="en-US" dirty="0" smtClean="0"/>
              <a:t>) Ecosystem to develop computing technology designs that are unconstrained by product roadmaps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6536" y="2585984"/>
            <a:ext cx="32512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Shape 95"/>
          <p:cNvSpPr/>
          <p:nvPr/>
        </p:nvSpPr>
        <p:spPr>
          <a:xfrm>
            <a:off x="5965204" y="5553671"/>
            <a:ext cx="2853865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 algn="ctr">
              <a:defRPr>
                <a:uFillTx/>
              </a:defRPr>
            </a:pPr>
            <a:r>
              <a:rPr dirty="0">
                <a:solidFill>
                  <a:srgbClr val="0000FF"/>
                </a:solidFill>
                <a:uFill>
                  <a:solidFill/>
                </a:uFill>
              </a:rPr>
              <a:t>Sandia's </a:t>
            </a:r>
            <a:r>
              <a:rPr dirty="0" smtClean="0">
                <a:solidFill>
                  <a:srgbClr val="0000FF"/>
                </a:solidFill>
                <a:uFill>
                  <a:solidFill/>
                </a:uFill>
              </a:rPr>
              <a:t>X</a:t>
            </a:r>
            <a:r>
              <a:rPr lang="en-US" dirty="0" smtClean="0">
                <a:solidFill>
                  <a:srgbClr val="0000FF"/>
                </a:solidFill>
              </a:rPr>
              <a:t>GC Point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  <a:uFill>
                  <a:solidFill/>
                </a:uFill>
              </a:rPr>
              <a:t>Design/</a:t>
            </a:r>
            <a:br>
              <a:rPr lang="en-US" dirty="0" smtClean="0">
                <a:solidFill>
                  <a:srgbClr val="0000FF"/>
                </a:solidFill>
                <a:uFill>
                  <a:solidFill/>
                </a:uFill>
              </a:rPr>
            </a:br>
            <a:r>
              <a:rPr lang="en-US" dirty="0" smtClean="0">
                <a:solidFill>
                  <a:srgbClr val="0000FF"/>
                </a:solidFill>
                <a:uFill>
                  <a:solidFill/>
                </a:uFill>
              </a:rPr>
              <a:t>Design Space Exploration</a:t>
            </a:r>
            <a:endParaRPr dirty="0">
              <a:solidFill>
                <a:srgbClr val="0000FF"/>
              </a:solidFill>
              <a:uFill>
                <a:solidFill/>
              </a:uFill>
            </a:endParaRPr>
          </a:p>
        </p:txBody>
      </p:sp>
      <p:pic>
        <p:nvPicPr>
          <p:cNvPr id="10" name="Picture 9" descr="X-Caliber_Nod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2559" y="2950440"/>
            <a:ext cx="2368009" cy="1786040"/>
          </a:xfrm>
          <a:prstGeom prst="rect">
            <a:avLst/>
          </a:prstGeom>
        </p:spPr>
      </p:pic>
      <p:sp>
        <p:nvSpPr>
          <p:cNvPr id="11" name="Shape 95"/>
          <p:cNvSpPr/>
          <p:nvPr/>
        </p:nvSpPr>
        <p:spPr>
          <a:xfrm>
            <a:off x="3649057" y="4687109"/>
            <a:ext cx="2135013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 algn="ctr">
              <a:defRPr>
                <a:uFillTx/>
              </a:defRPr>
            </a:pPr>
            <a:r>
              <a:rPr dirty="0">
                <a:solidFill>
                  <a:srgbClr val="0000FF"/>
                </a:solidFill>
                <a:uFill>
                  <a:solidFill/>
                </a:uFill>
              </a:rPr>
              <a:t>Sandia's </a:t>
            </a:r>
            <a:r>
              <a:rPr dirty="0" smtClean="0">
                <a:solidFill>
                  <a:srgbClr val="0000FF"/>
                </a:solidFill>
                <a:uFill>
                  <a:solidFill/>
                </a:uFill>
              </a:rPr>
              <a:t>X</a:t>
            </a:r>
            <a:r>
              <a:rPr lang="en-US" dirty="0" smtClean="0">
                <a:solidFill>
                  <a:srgbClr val="0000FF"/>
                </a:solidFill>
                <a:uFill>
                  <a:solidFill/>
                </a:uFill>
              </a:rPr>
              <a:t>c</a:t>
            </a:r>
            <a:r>
              <a:rPr dirty="0" smtClean="0">
                <a:solidFill>
                  <a:srgbClr val="0000FF"/>
                </a:solidFill>
                <a:uFill>
                  <a:solidFill/>
                </a:uFill>
              </a:rPr>
              <a:t>aliber</a:t>
            </a:r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r>
              <a:rPr dirty="0" smtClean="0">
                <a:solidFill>
                  <a:srgbClr val="0000FF"/>
                </a:solidFill>
                <a:uFill>
                  <a:solidFill/>
                </a:uFill>
              </a:rPr>
              <a:t>Node </a:t>
            </a:r>
            <a:r>
              <a:rPr dirty="0">
                <a:solidFill>
                  <a:srgbClr val="0000FF"/>
                </a:solidFill>
                <a:uFill>
                  <a:solidFill/>
                </a:uFill>
              </a:rPr>
              <a:t>Concept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3694" y="2969226"/>
            <a:ext cx="3270501" cy="277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 smtClean="0"/>
              <a:t>Develop </a:t>
            </a:r>
            <a:r>
              <a:rPr lang="en-US" i="1" dirty="0" smtClean="0"/>
              <a:t>prototype </a:t>
            </a:r>
            <a:r>
              <a:rPr lang="en-US" dirty="0" err="1" smtClean="0"/>
              <a:t>testbeds</a:t>
            </a:r>
            <a:endParaRPr lang="en-US" dirty="0" smtClean="0"/>
          </a:p>
          <a:p>
            <a:pPr lvl="1">
              <a:spcBef>
                <a:spcPts val="600"/>
              </a:spcBef>
            </a:pPr>
            <a:r>
              <a:rPr lang="en-US" dirty="0" smtClean="0"/>
              <a:t>Can lead directly to </a:t>
            </a:r>
            <a:r>
              <a:rPr lang="en-US" dirty="0" err="1" smtClean="0"/>
              <a:t>SoC</a:t>
            </a:r>
            <a:r>
              <a:rPr lang="en-US" dirty="0" smtClean="0"/>
              <a:t> products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Or be adopted by the COTS computing ecosystem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37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Proactive versus Holistic Co-Design?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104" y="1014820"/>
            <a:ext cx="8229600" cy="2036854"/>
          </a:xfrm>
        </p:spPr>
        <p:txBody>
          <a:bodyPr/>
          <a:lstStyle/>
          <a:p>
            <a:pPr>
              <a:lnSpc>
                <a:spcPts val="3600"/>
              </a:lnSpc>
              <a:spcBef>
                <a:spcPts val="600"/>
              </a:spcBef>
            </a:pPr>
            <a:r>
              <a:rPr lang="en-US" dirty="0" smtClean="0"/>
              <a:t>We understand it is challenging for technology to transition from R&amp;D into Product</a:t>
            </a:r>
          </a:p>
          <a:p>
            <a:pPr lvl="1"/>
            <a:r>
              <a:rPr lang="en-US" dirty="0" smtClean="0"/>
              <a:t>Product Roadmaps have a lot of inertia</a:t>
            </a:r>
          </a:p>
          <a:p>
            <a:pPr lvl="1"/>
            <a:r>
              <a:rPr lang="en-US" dirty="0" smtClean="0"/>
              <a:t>Given the difficulty in adopting new technology from within, how much </a:t>
            </a:r>
            <a:r>
              <a:rPr lang="en-US" i="1" dirty="0" smtClean="0"/>
              <a:t>influence</a:t>
            </a:r>
            <a:r>
              <a:rPr lang="en-US" dirty="0" smtClean="0"/>
              <a:t> can DOE have?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21104" y="3264105"/>
            <a:ext cx="5629182" cy="285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>
              <a:lnSpc>
                <a:spcPts val="3600"/>
              </a:lnSpc>
              <a:spcBef>
                <a:spcPts val="1200"/>
              </a:spcBef>
            </a:pPr>
            <a:r>
              <a:rPr lang="en-US" dirty="0" smtClean="0"/>
              <a:t>Holistic Co-Design and a DOE </a:t>
            </a:r>
            <a:r>
              <a:rPr lang="en-US" dirty="0" err="1" smtClean="0"/>
              <a:t>SoC</a:t>
            </a:r>
            <a:r>
              <a:rPr lang="en-US" dirty="0" smtClean="0"/>
              <a:t> strategy can help </a:t>
            </a:r>
            <a:r>
              <a:rPr lang="en-US" i="1" dirty="0" smtClean="0">
                <a:solidFill>
                  <a:srgbClr val="FF0000"/>
                </a:solidFill>
              </a:rPr>
              <a:t>Bridge the Chasm</a:t>
            </a:r>
          </a:p>
          <a:p>
            <a:pPr lvl="1"/>
            <a:r>
              <a:rPr lang="en-US" dirty="0" smtClean="0"/>
              <a:t>Co-Design Analysis Tools</a:t>
            </a:r>
          </a:p>
          <a:p>
            <a:pPr lvl="1"/>
            <a:r>
              <a:rPr lang="en-US" dirty="0" smtClean="0"/>
              <a:t>Proof of concept technology demonstrators</a:t>
            </a:r>
            <a:endParaRPr lang="en-US" dirty="0"/>
          </a:p>
          <a:p>
            <a:pPr lvl="1"/>
            <a:r>
              <a:rPr lang="en-US" dirty="0" smtClean="0"/>
              <a:t>Lower the risk of adoption by COTS computing component manufacturers</a:t>
            </a:r>
          </a:p>
        </p:txBody>
      </p:sp>
      <p:pic>
        <p:nvPicPr>
          <p:cNvPr id="7" name="image2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17071" y="2962013"/>
            <a:ext cx="1929977" cy="30112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7507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0" y="6553200"/>
            <a:ext cx="9144000" cy="304801"/>
          </a:xfrm>
          <a:prstGeom prst="rect">
            <a:avLst/>
          </a:prstGeom>
          <a:solidFill>
            <a:srgbClr val="9E8C7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24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0" y="6451600"/>
            <a:ext cx="9144000" cy="76201"/>
          </a:xfrm>
          <a:prstGeom prst="rect">
            <a:avLst/>
          </a:prstGeom>
          <a:solidFill>
            <a:srgbClr val="8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24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06" name="image2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228599"/>
            <a:ext cx="936625" cy="411165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/>
          <p:nvPr/>
        </p:nvSpPr>
        <p:spPr>
          <a:xfrm>
            <a:off x="0" y="0"/>
            <a:ext cx="9144000" cy="6451600"/>
          </a:xfrm>
          <a:prstGeom prst="rect">
            <a:avLst/>
          </a:prstGeom>
          <a:solidFill>
            <a:srgbClr val="102E5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24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pic>
        <p:nvPicPr>
          <p:cNvPr id="108" name="image24.png"/>
          <p:cNvPicPr/>
          <p:nvPr/>
        </p:nvPicPr>
        <p:blipFill>
          <a:blip r:embed="rId3">
            <a:alphaModFix amt="37000"/>
            <a:extLst/>
          </a:blip>
          <a:stretch>
            <a:fillRect/>
          </a:stretch>
        </p:blipFill>
        <p:spPr>
          <a:xfrm>
            <a:off x="-2" y="1718730"/>
            <a:ext cx="7543804" cy="2514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image2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998" y="2196045"/>
            <a:ext cx="4080522" cy="1568451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/>
          <p:nvPr/>
        </p:nvSpPr>
        <p:spPr>
          <a:xfrm>
            <a:off x="0" y="1566332"/>
            <a:ext cx="9144000" cy="152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24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0" y="4233331"/>
            <a:ext cx="9220200" cy="152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24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12" name="image26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86119" y="1076911"/>
            <a:ext cx="5394328" cy="304802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>
            <a:spLocks noGrp="1"/>
          </p:cNvSpPr>
          <p:nvPr>
            <p:ph type="sldNum" sz="quarter" idx="4294967295"/>
          </p:nvPr>
        </p:nvSpPr>
        <p:spPr>
          <a:xfrm>
            <a:off x="4437434" y="6578600"/>
            <a:ext cx="269133" cy="2921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normAutofit lnSpcReduction="10000"/>
          </a:bodyPr>
          <a:lstStyle>
            <a:lvl1pPr algn="ctr" defTabSz="457200">
              <a:defRPr>
                <a:uFillTx/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fld id="{86CB4B4D-7CA3-9044-876B-883B54F8677D}" type="slidenum">
              <a:rPr sz="1400"/>
              <a:t>9</a:t>
            </a:fld>
            <a:endParaRPr sz="1400"/>
          </a:p>
        </p:txBody>
      </p:sp>
      <p:sp>
        <p:nvSpPr>
          <p:cNvPr id="12" name="Shape 95"/>
          <p:cNvSpPr/>
          <p:nvPr/>
        </p:nvSpPr>
        <p:spPr>
          <a:xfrm>
            <a:off x="3262621" y="5154817"/>
            <a:ext cx="2618759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 algn="ctr">
              <a:defRPr>
                <a:uFillTx/>
              </a:defRPr>
            </a:pPr>
            <a:r>
              <a:rPr lang="en-US" sz="2400" i="1" dirty="0" err="1" smtClean="0">
                <a:solidFill>
                  <a:srgbClr val="FFFF00"/>
                </a:solidFill>
                <a:uFill>
                  <a:solidFill/>
                </a:uFill>
              </a:rPr>
              <a:t>jaang@sandia.gov</a:t>
            </a:r>
            <a:endParaRPr sz="2400" i="1" dirty="0">
              <a:solidFill>
                <a:srgbClr val="FFFF00"/>
              </a:solidFill>
              <a:uFill>
                <a:solidFill/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43524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ndia_CorpPresentation_Templat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Sandia_CorpPresentation_Template1.thmx</Template>
  <TotalTime>28351</TotalTime>
  <Words>655</Words>
  <Application>Microsoft Office PowerPoint</Application>
  <PresentationFormat>On-screen Show (4:3)</PresentationFormat>
  <Paragraphs>83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Sandia_CorpPresentation_Template1</vt:lpstr>
      <vt:lpstr>Exascale Co-Design Paths</vt:lpstr>
      <vt:lpstr>ASCI provided critical mass to the Attack of the Killer Micros</vt:lpstr>
      <vt:lpstr>Commodity Computer Technology has changed</vt:lpstr>
      <vt:lpstr>Three Co-design Paths</vt:lpstr>
      <vt:lpstr>Reactive Co-Design</vt:lpstr>
      <vt:lpstr>Proactive Co-Design</vt:lpstr>
      <vt:lpstr>Holistic Co-Design</vt:lpstr>
      <vt:lpstr>Proactive versus Holistic Co-Design?</vt:lpstr>
      <vt:lpstr>PowerPoint Presentation</vt:lpstr>
    </vt:vector>
  </TitlesOfParts>
  <Manager>Senior Manager (acting) Extreme-scale Computing Group</Manager>
  <Company>Sandia National Laboratories, Albuquerque, NM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Exascale Co-design Paths</dc:title>
  <dc:subject>2014 Salishan Conference - Random Access Talk</dc:subject>
  <dc:creator>James A. Ang, Ph.D.</dc:creator>
  <cp:lastModifiedBy>sdk User</cp:lastModifiedBy>
  <cp:revision>376</cp:revision>
  <cp:lastPrinted>2013-12-09T18:11:10Z</cp:lastPrinted>
  <dcterms:created xsi:type="dcterms:W3CDTF">2011-11-17T22:44:46Z</dcterms:created>
  <dcterms:modified xsi:type="dcterms:W3CDTF">2014-05-15T17:26:41Z</dcterms:modified>
</cp:coreProperties>
</file>