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slides/slide31.xml" ContentType="application/vnd.openxmlformats-officedocument.presentationml.slide+xml"/>
  <Default Extension="pdf" ContentType="application/pdf"/>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33"/>
  </p:notesMasterIdLst>
  <p:handoutMasterIdLst>
    <p:handoutMasterId r:id="rId34"/>
  </p:handoutMasterIdLst>
  <p:sldIdLst>
    <p:sldId id="281" r:id="rId2"/>
    <p:sldId id="352" r:id="rId3"/>
    <p:sldId id="366" r:id="rId4"/>
    <p:sldId id="367" r:id="rId5"/>
    <p:sldId id="349" r:id="rId6"/>
    <p:sldId id="399" r:id="rId7"/>
    <p:sldId id="395" r:id="rId8"/>
    <p:sldId id="383" r:id="rId9"/>
    <p:sldId id="384" r:id="rId10"/>
    <p:sldId id="385" r:id="rId11"/>
    <p:sldId id="392" r:id="rId12"/>
    <p:sldId id="394" r:id="rId13"/>
    <p:sldId id="393" r:id="rId14"/>
    <p:sldId id="353" r:id="rId15"/>
    <p:sldId id="354" r:id="rId16"/>
    <p:sldId id="372" r:id="rId17"/>
    <p:sldId id="404" r:id="rId18"/>
    <p:sldId id="378" r:id="rId19"/>
    <p:sldId id="376" r:id="rId20"/>
    <p:sldId id="382" r:id="rId21"/>
    <p:sldId id="369" r:id="rId22"/>
    <p:sldId id="391" r:id="rId23"/>
    <p:sldId id="379" r:id="rId24"/>
    <p:sldId id="371" r:id="rId25"/>
    <p:sldId id="368" r:id="rId26"/>
    <p:sldId id="400" r:id="rId27"/>
    <p:sldId id="374" r:id="rId28"/>
    <p:sldId id="375" r:id="rId29"/>
    <p:sldId id="405" r:id="rId30"/>
    <p:sldId id="365" r:id="rId31"/>
    <p:sldId id="403"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80808"/>
    <a:srgbClr val="EEEEEE"/>
    <a:srgbClr val="E1EAF2"/>
    <a:srgbClr val="4B5C29"/>
    <a:srgbClr val="5C0426"/>
  </p:clrMru>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3816" autoAdjust="0"/>
  </p:normalViewPr>
  <p:slideViewPr>
    <p:cSldViewPr>
      <p:cViewPr varScale="1">
        <p:scale>
          <a:sx n="108" d="100"/>
          <a:sy n="108" d="100"/>
        </p:scale>
        <p:origin x="-1232" y="-112"/>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1.jpeg"/><Relationship Id="rId3" Type="http://schemas.openxmlformats.org/officeDocument/2006/relationships/image" Target="../media/image2.jpeg"/></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14" name="Picture 6" descr="slide footer_green_378.jpg"/>
          <p:cNvPicPr>
            <a:picLocks noChangeAspect="1"/>
          </p:cNvPicPr>
          <p:nvPr/>
        </p:nvPicPr>
        <p:blipFill>
          <a:blip r:embed="rId2"/>
          <a:srcRect/>
          <a:stretch>
            <a:fillRect/>
          </a:stretch>
        </p:blipFill>
        <p:spPr bwMode="auto">
          <a:xfrm>
            <a:off x="0" y="8613775"/>
            <a:ext cx="9144000" cy="530225"/>
          </a:xfrm>
          <a:prstGeom prst="rect">
            <a:avLst/>
          </a:prstGeom>
          <a:noFill/>
          <a:ln w="9525">
            <a:noFill/>
            <a:miter lim="800000"/>
            <a:headEnd/>
            <a:tailEnd/>
          </a:ln>
        </p:spPr>
      </p:pic>
      <p:pic>
        <p:nvPicPr>
          <p:cNvPr id="13" name="Picture 4" descr="slide header_green_378.jpg"/>
          <p:cNvPicPr>
            <a:picLocks noChangeAspect="1"/>
          </p:cNvPicPr>
          <p:nvPr/>
        </p:nvPicPr>
        <p:blipFill>
          <a:blip r:embed="rId3"/>
          <a:srcRect/>
          <a:stretch>
            <a:fillRect/>
          </a:stretch>
        </p:blipFill>
        <p:spPr bwMode="auto">
          <a:xfrm>
            <a:off x="-2286000" y="0"/>
            <a:ext cx="9144000" cy="146050"/>
          </a:xfrm>
          <a:prstGeom prst="rect">
            <a:avLst/>
          </a:prstGeom>
          <a:noFill/>
          <a:ln w="9525">
            <a:noFill/>
            <a:miter lim="800000"/>
            <a:headEnd/>
            <a:tailEnd/>
          </a:ln>
        </p:spPr>
      </p:pic>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952999" y="152400"/>
            <a:ext cx="1903413" cy="304800"/>
          </a:xfrm>
          <a:prstGeom prst="rect">
            <a:avLst/>
          </a:prstGeom>
        </p:spPr>
        <p:txBody>
          <a:bodyPr vert="horz" lIns="91440" tIns="45720" rIns="91440" bIns="45720" rtlCol="0"/>
          <a:lstStyle>
            <a:lvl1pPr algn="r">
              <a:defRPr sz="1200"/>
            </a:lvl1pPr>
          </a:lstStyle>
          <a:p>
            <a:fld id="{80B18B65-4CBA-DB46-9D73-AD0C58E7BE22}" type="datetime1">
              <a:rPr lang="en-US" smtClean="0"/>
              <a:pPr/>
              <a:t>4/25/11</a:t>
            </a:fld>
            <a:endParaRPr lang="en-US"/>
          </a:p>
        </p:txBody>
      </p:sp>
      <p:sp>
        <p:nvSpPr>
          <p:cNvPr id="4" name="Footer Placeholder 3"/>
          <p:cNvSpPr>
            <a:spLocks noGrp="1"/>
          </p:cNvSpPr>
          <p:nvPr>
            <p:ph type="ftr" sz="quarter" idx="2"/>
          </p:nvPr>
        </p:nvSpPr>
        <p:spPr>
          <a:xfrm>
            <a:off x="762000" y="8610601"/>
            <a:ext cx="5486400" cy="228600"/>
          </a:xfrm>
          <a:prstGeom prst="rect">
            <a:avLst/>
          </a:prstGeom>
        </p:spPr>
        <p:txBody>
          <a:bodyPr vert="horz" lIns="91440" tIns="45720" rIns="91440" bIns="45720" rtlCol="0" anchor="b"/>
          <a:lstStyle>
            <a:lvl1pPr algn="l">
              <a:defRPr sz="1200"/>
            </a:lvl1pPr>
          </a:lstStyle>
          <a:p>
            <a:r>
              <a:rPr lang="en-US" smtClean="0"/>
              <a:t>Go to ”Insert (View) | Header and Footer" to add your organization, sponsor, meeting name here; then, click "Apply to All"</a:t>
            </a:r>
            <a:endParaRPr lang="en-US" dirty="0"/>
          </a:p>
        </p:txBody>
      </p:sp>
      <p:sp>
        <p:nvSpPr>
          <p:cNvPr id="5" name="Slide Number Placeholder 4"/>
          <p:cNvSpPr>
            <a:spLocks noGrp="1"/>
          </p:cNvSpPr>
          <p:nvPr>
            <p:ph type="sldNum" sz="quarter" idx="3"/>
          </p:nvPr>
        </p:nvSpPr>
        <p:spPr>
          <a:xfrm>
            <a:off x="6324599" y="8685213"/>
            <a:ext cx="531813" cy="457200"/>
          </a:xfrm>
          <a:prstGeom prst="rect">
            <a:avLst/>
          </a:prstGeom>
        </p:spPr>
        <p:txBody>
          <a:bodyPr vert="horz" lIns="91440" tIns="45720" rIns="91440" bIns="45720" rtlCol="0" anchor="b"/>
          <a:lstStyle>
            <a:lvl1pPr algn="r">
              <a:defRPr sz="1200"/>
            </a:lvl1pPr>
          </a:lstStyle>
          <a:p>
            <a:fld id="{9CA05E24-A365-DF40-BF27-0C4D1E380F5C}" type="slidenum">
              <a:rPr lang="en-US" smtClean="0"/>
              <a:pPr/>
              <a:t>‹#›</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5254877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269693-4B73-3F4B-BE08-27CE2957F7EB}" type="datetime1">
              <a:rPr lang="en-US" smtClean="0"/>
              <a:pPr/>
              <a:t>4/25/11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Go to ”Insert (View) | Header and Footer" to add your organization, sponsor, meeting name here; then, click "Apply to All"</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1A7F71-A600-874B-8C52-75C3F91F2DFD}"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70245125"/>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Cost of race car, exotic fuel, etc.</a:t>
            </a:r>
          </a:p>
          <a:p>
            <a:r>
              <a:rPr lang="en-US" dirty="0" smtClean="0"/>
              <a:t>Cost</a:t>
            </a:r>
            <a:r>
              <a:rPr lang="en-US" baseline="0" dirty="0" smtClean="0"/>
              <a:t> of Cayman ~ 2.5 that of </a:t>
            </a:r>
            <a:r>
              <a:rPr lang="en-US" baseline="0" dirty="0" err="1" smtClean="0"/>
              <a:t>Prius</a:t>
            </a:r>
            <a:r>
              <a:rPr lang="en-US" baseline="0" dirty="0" smtClean="0"/>
              <a:t>, half the mpg</a:t>
            </a:r>
          </a:p>
          <a:p>
            <a:r>
              <a:rPr lang="en-US" baseline="0" dirty="0" smtClean="0"/>
              <a:t>Cost of </a:t>
            </a:r>
            <a:r>
              <a:rPr lang="en-US" baseline="0" dirty="0" err="1" smtClean="0"/>
              <a:t>Prius</a:t>
            </a:r>
            <a:r>
              <a:rPr lang="en-US" baseline="0" dirty="0" smtClean="0"/>
              <a:t> much lower, 2x mpg of Cayman, but no fun to drive and much slower</a:t>
            </a:r>
            <a:endParaRPr lang="en-US" dirty="0"/>
          </a:p>
        </p:txBody>
      </p:sp>
      <p:sp>
        <p:nvSpPr>
          <p:cNvPr id="4" name="Footer Placeholder 3"/>
          <p:cNvSpPr>
            <a:spLocks noGrp="1"/>
          </p:cNvSpPr>
          <p:nvPr>
            <p:ph type="ftr" sz="quarter" idx="10"/>
          </p:nvPr>
        </p:nvSpPr>
        <p:spPr/>
        <p:txBody>
          <a:bodyPr/>
          <a:lstStyle/>
          <a:p>
            <a:r>
              <a:rPr lang="en-US" smtClean="0"/>
              <a:t>Go to ”Insert (View) | Header and Footer" to add your organization, sponsor, meeting name here; then, click "Apply to All"</a:t>
            </a:r>
            <a:endParaRPr lang="en-US"/>
          </a:p>
        </p:txBody>
      </p:sp>
      <p:sp>
        <p:nvSpPr>
          <p:cNvPr id="5" name="Slide Number Placeholder 4"/>
          <p:cNvSpPr>
            <a:spLocks noGrp="1"/>
          </p:cNvSpPr>
          <p:nvPr>
            <p:ph type="sldNum" sz="quarter" idx="11"/>
          </p:nvPr>
        </p:nvSpPr>
        <p:spPr/>
        <p:txBody>
          <a:bodyPr/>
          <a:lstStyle/>
          <a:p>
            <a:fld id="{BB1A7F71-A600-874B-8C52-75C3F91F2DFD}"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85838" y="1671638"/>
            <a:ext cx="7696200" cy="1069975"/>
          </a:xfrm>
        </p:spPr>
        <p:txBody>
          <a:bodyPr/>
          <a:lstStyle>
            <a:lvl1pPr>
              <a:defRPr sz="3000"/>
            </a:lvl1pPr>
          </a:lstStyle>
          <a:p>
            <a:r>
              <a:rPr lang="en-US" dirty="0" smtClean="0"/>
              <a:t>Click to edit Master title style</a:t>
            </a:r>
            <a:endParaRPr lang="en-US" dirty="0"/>
          </a:p>
        </p:txBody>
      </p:sp>
      <p:sp>
        <p:nvSpPr>
          <p:cNvPr id="3075" name="Rectangle 3"/>
          <p:cNvSpPr>
            <a:spLocks noGrp="1" noChangeArrowheads="1"/>
          </p:cNvSpPr>
          <p:nvPr>
            <p:ph type="subTitle" idx="1"/>
          </p:nvPr>
        </p:nvSpPr>
        <p:spPr>
          <a:xfrm>
            <a:off x="985838" y="3125788"/>
            <a:ext cx="6400800" cy="1752600"/>
          </a:xfrm>
        </p:spPr>
        <p:txBody>
          <a:bodyPr/>
          <a:lstStyle>
            <a:lvl1pPr marL="0" indent="0">
              <a:buFont typeface="Wingdings" pitchFamily="2" charset="2"/>
              <a:buNone/>
              <a:defRPr/>
            </a:lvl1pPr>
          </a:lstStyle>
          <a:p>
            <a:r>
              <a:rPr lang="en-US" dirty="0" smtClean="0"/>
              <a:t>Click to edit Master subtitle style</a:t>
            </a:r>
            <a:endParaRPr lang="en-US" dirty="0"/>
          </a:p>
        </p:txBody>
      </p:sp>
      <p:pic>
        <p:nvPicPr>
          <p:cNvPr id="3080" name="Picture 7" descr="doe_black.jpg"/>
          <p:cNvPicPr>
            <a:picLocks noChangeAspect="1"/>
          </p:cNvPicPr>
          <p:nvPr/>
        </p:nvPicPr>
        <p:blipFill>
          <a:blip r:embed="rId2" cstate="print"/>
          <a:srcRect/>
          <a:stretch>
            <a:fillRect/>
          </a:stretch>
        </p:blipFill>
        <p:spPr bwMode="auto">
          <a:xfrm>
            <a:off x="7954963" y="6456363"/>
            <a:ext cx="960437" cy="231775"/>
          </a:xfrm>
          <a:prstGeom prst="rect">
            <a:avLst/>
          </a:prstGeom>
          <a:noFill/>
          <a:ln w="9525">
            <a:noFill/>
            <a:miter lim="800000"/>
            <a:headEnd/>
            <a:tailEnd/>
          </a:ln>
        </p:spPr>
      </p:pic>
      <p:pic>
        <p:nvPicPr>
          <p:cNvPr id="11" name="Picture 4" descr="title header_green_378.jpg"/>
          <p:cNvPicPr>
            <a:picLocks noChangeAspect="1"/>
          </p:cNvPicPr>
          <p:nvPr userDrawn="1"/>
        </p:nvPicPr>
        <p:blipFill>
          <a:blip r:embed="rId3"/>
          <a:srcRect/>
          <a:stretch>
            <a:fillRect/>
          </a:stretch>
        </p:blipFill>
        <p:spPr bwMode="auto">
          <a:xfrm>
            <a:off x="0" y="0"/>
            <a:ext cx="9144000" cy="1096963"/>
          </a:xfrm>
          <a:prstGeom prst="rect">
            <a:avLst/>
          </a:prstGeom>
          <a:noFill/>
          <a:ln w="9525">
            <a:noFill/>
            <a:miter lim="800000"/>
            <a:headEnd/>
            <a:tailEnd/>
          </a:ln>
        </p:spPr>
      </p:pic>
      <p:pic>
        <p:nvPicPr>
          <p:cNvPr id="12" name="Picture 6" descr="title footer_green_378.jpg"/>
          <p:cNvPicPr>
            <a:picLocks noChangeAspect="1"/>
          </p:cNvPicPr>
          <p:nvPr userDrawn="1"/>
        </p:nvPicPr>
        <p:blipFill>
          <a:blip r:embed="rId4"/>
          <a:srcRect/>
          <a:stretch>
            <a:fillRect/>
          </a:stretch>
        </p:blipFill>
        <p:spPr bwMode="auto">
          <a:xfrm>
            <a:off x="0" y="6794500"/>
            <a:ext cx="9144000" cy="635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sz="1800"/>
            </a:lvl1pPr>
            <a:lvl2pPr>
              <a:defRPr sz="1600"/>
            </a:lvl2pPr>
            <a:lvl3pPr>
              <a:defRPr sz="14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Messina HPCC'11 March 30, 2011</a:t>
            </a:r>
            <a:endParaRPr lang="en-US"/>
          </a:p>
        </p:txBody>
      </p:sp>
      <p:sp>
        <p:nvSpPr>
          <p:cNvPr id="6" name="Slide Number Placeholder 5"/>
          <p:cNvSpPr>
            <a:spLocks noGrp="1"/>
          </p:cNvSpPr>
          <p:nvPr>
            <p:ph type="sldNum" sz="quarter" idx="12"/>
          </p:nvPr>
        </p:nvSpPr>
        <p:spPr/>
        <p:txBody>
          <a:bodyPr/>
          <a:lstStyle>
            <a:lvl1pPr>
              <a:defRPr/>
            </a:lvl1pPr>
          </a:lstStyle>
          <a:p>
            <a:fld id="{87034D8C-3CB4-402A-BC46-2AB14C0FE9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sz="2600"/>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sz="1800"/>
            </a:lvl1pPr>
            <a:lvl2pPr>
              <a:defRPr sz="1600"/>
            </a:lvl2pPr>
            <a:lvl3pPr>
              <a:defRPr sz="14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Messina HPCC'11 March 30, 2011</a:t>
            </a:r>
            <a:endParaRPr lang="en-US"/>
          </a:p>
        </p:txBody>
      </p:sp>
      <p:sp>
        <p:nvSpPr>
          <p:cNvPr id="6" name="Slide Number Placeholder 5"/>
          <p:cNvSpPr>
            <a:spLocks noGrp="1"/>
          </p:cNvSpPr>
          <p:nvPr>
            <p:ph type="sldNum" sz="quarter" idx="12"/>
          </p:nvPr>
        </p:nvSpPr>
        <p:spPr/>
        <p:txBody>
          <a:bodyPr/>
          <a:lstStyle>
            <a:lvl1pPr>
              <a:defRPr/>
            </a:lvl1pPr>
          </a:lstStyle>
          <a:p>
            <a:fld id="{87034D8C-3CB4-402A-BC46-2AB14C0FE9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1800"/>
            </a:lvl1pPr>
            <a:lvl2pPr>
              <a:defRPr sz="1600"/>
            </a:lvl2pPr>
            <a:lvl3pPr>
              <a:defRPr sz="14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r>
              <a:rPr lang="en-US" smtClean="0"/>
              <a:t>Messina HPCC'11 March 30, 2011</a:t>
            </a:r>
            <a:endParaRPr lang="en-US" dirty="0"/>
          </a:p>
        </p:txBody>
      </p:sp>
      <p:sp>
        <p:nvSpPr>
          <p:cNvPr id="6" name="Slide Number Placeholder 5"/>
          <p:cNvSpPr>
            <a:spLocks noGrp="1"/>
          </p:cNvSpPr>
          <p:nvPr>
            <p:ph type="sldNum" sz="quarter" idx="12"/>
          </p:nvPr>
        </p:nvSpPr>
        <p:spPr/>
        <p:txBody>
          <a:bodyPr/>
          <a:lstStyle>
            <a:lvl1pPr>
              <a:defRPr/>
            </a:lvl1pPr>
          </a:lstStyle>
          <a:p>
            <a:fld id="{87034D8C-3CB4-402A-BC46-2AB14C0FE9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lstStyle>
            <a:lvl1pPr algn="l">
              <a:defRPr sz="3000" b="1" cap="none" baseline="0"/>
            </a:lvl1pPr>
          </a:lstStyle>
          <a:p>
            <a:r>
              <a:rPr lang="en-US" dirty="0" smtClean="0"/>
              <a:t>Click to Edit Master Text Styles</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8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Messina HPCC'11 March 30, 2011</a:t>
            </a:r>
            <a:endParaRPr lang="en-US"/>
          </a:p>
        </p:txBody>
      </p:sp>
      <p:sp>
        <p:nvSpPr>
          <p:cNvPr id="6" name="Slide Number Placeholder 5"/>
          <p:cNvSpPr>
            <a:spLocks noGrp="1"/>
          </p:cNvSpPr>
          <p:nvPr>
            <p:ph type="sldNum" sz="quarter" idx="12"/>
          </p:nvPr>
        </p:nvSpPr>
        <p:spPr/>
        <p:txBody>
          <a:bodyPr/>
          <a:lstStyle>
            <a:lvl1pPr>
              <a:defRPr/>
            </a:lvl1pPr>
          </a:lstStyle>
          <a:p>
            <a:fld id="{87034D8C-3CB4-402A-BC46-2AB14C0FE9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1800"/>
            </a:lvl1pPr>
            <a:lvl2pPr>
              <a:defRPr sz="1600"/>
            </a:lvl2pPr>
            <a:lvl3pPr>
              <a:defRPr sz="1400"/>
            </a:lvl3pPr>
            <a:lvl4pPr>
              <a:defRPr sz="1400"/>
            </a:lvl4pPr>
            <a:lvl5pPr>
              <a:defRPr sz="1400" u="none"/>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Messina HPCC'11 March 30, 2011</a:t>
            </a:r>
            <a:endParaRPr lang="en-US"/>
          </a:p>
        </p:txBody>
      </p:sp>
      <p:sp>
        <p:nvSpPr>
          <p:cNvPr id="7" name="Slide Number Placeholder 6"/>
          <p:cNvSpPr>
            <a:spLocks noGrp="1"/>
          </p:cNvSpPr>
          <p:nvPr>
            <p:ph type="sldNum" sz="quarter" idx="12"/>
          </p:nvPr>
        </p:nvSpPr>
        <p:spPr/>
        <p:txBody>
          <a:bodyPr/>
          <a:lstStyle>
            <a:lvl1pPr>
              <a:defRPr/>
            </a:lvl1pPr>
          </a:lstStyle>
          <a:p>
            <a:fld id="{87034D8C-3CB4-402A-BC46-2AB14C0FE9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smtClean="0"/>
              <a:t>Messina HPCC'11 March 30, 2011</a:t>
            </a:r>
            <a:endParaRPr lang="en-US"/>
          </a:p>
        </p:txBody>
      </p:sp>
      <p:sp>
        <p:nvSpPr>
          <p:cNvPr id="9" name="Slide Number Placeholder 8"/>
          <p:cNvSpPr>
            <a:spLocks noGrp="1"/>
          </p:cNvSpPr>
          <p:nvPr>
            <p:ph type="sldNum" sz="quarter" idx="12"/>
          </p:nvPr>
        </p:nvSpPr>
        <p:spPr/>
        <p:txBody>
          <a:bodyPr/>
          <a:lstStyle>
            <a:lvl1pPr>
              <a:defRPr/>
            </a:lvl1pPr>
          </a:lstStyle>
          <a:p>
            <a:fld id="{87034D8C-3CB4-402A-BC46-2AB14C0FE9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r>
              <a:rPr lang="en-US" smtClean="0"/>
              <a:t>Messina HPCC'11 March 30, 2011</a:t>
            </a:r>
            <a:endParaRPr lang="en-US" dirty="0"/>
          </a:p>
        </p:txBody>
      </p:sp>
      <p:sp>
        <p:nvSpPr>
          <p:cNvPr id="5" name="Slide Number Placeholder 4"/>
          <p:cNvSpPr>
            <a:spLocks noGrp="1"/>
          </p:cNvSpPr>
          <p:nvPr>
            <p:ph type="sldNum" sz="quarter" idx="12"/>
          </p:nvPr>
        </p:nvSpPr>
        <p:spPr/>
        <p:txBody>
          <a:bodyPr/>
          <a:lstStyle>
            <a:lvl1pPr>
              <a:defRPr/>
            </a:lvl1pPr>
          </a:lstStyle>
          <a:p>
            <a:fld id="{87034D8C-3CB4-402A-BC46-2AB14C0FE9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smtClean="0"/>
              <a:t>Messina HPCC'11 March 30, 2011</a:t>
            </a:r>
            <a:endParaRPr lang="en-US"/>
          </a:p>
        </p:txBody>
      </p:sp>
      <p:sp>
        <p:nvSpPr>
          <p:cNvPr id="4" name="Slide Number Placeholder 3"/>
          <p:cNvSpPr>
            <a:spLocks noGrp="1"/>
          </p:cNvSpPr>
          <p:nvPr>
            <p:ph type="sldNum" sz="quarter" idx="12"/>
          </p:nvPr>
        </p:nvSpPr>
        <p:spPr/>
        <p:txBody>
          <a:bodyPr/>
          <a:lstStyle>
            <a:lvl1pPr>
              <a:defRPr/>
            </a:lvl1pPr>
          </a:lstStyle>
          <a:p>
            <a:fld id="{87034D8C-3CB4-402A-BC46-2AB14C0FE9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479550"/>
          </a:xfrm>
        </p:spPr>
        <p:txBody>
          <a:bodyPr anchor="t"/>
          <a:lstStyle>
            <a:lvl1pPr algn="l">
              <a:defRPr sz="26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1800"/>
            </a:lvl1pPr>
            <a:lvl2pPr>
              <a:defRPr sz="16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752601"/>
            <a:ext cx="3008313" cy="4419600"/>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Messina HPCC'11 March 30, 2011</a:t>
            </a:r>
            <a:endParaRPr lang="en-US"/>
          </a:p>
        </p:txBody>
      </p:sp>
      <p:sp>
        <p:nvSpPr>
          <p:cNvPr id="7" name="Slide Number Placeholder 6"/>
          <p:cNvSpPr>
            <a:spLocks noGrp="1"/>
          </p:cNvSpPr>
          <p:nvPr>
            <p:ph type="sldNum" sz="quarter" idx="12"/>
          </p:nvPr>
        </p:nvSpPr>
        <p:spPr/>
        <p:txBody>
          <a:bodyPr/>
          <a:lstStyle>
            <a:lvl1pPr>
              <a:defRPr/>
            </a:lvl1pPr>
          </a:lstStyle>
          <a:p>
            <a:fld id="{87034D8C-3CB4-402A-BC46-2AB14C0FE9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6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Messina HPCC'11 March 30, 2011</a:t>
            </a:r>
            <a:endParaRPr lang="en-US"/>
          </a:p>
        </p:txBody>
      </p:sp>
      <p:sp>
        <p:nvSpPr>
          <p:cNvPr id="7" name="Slide Number Placeholder 6"/>
          <p:cNvSpPr>
            <a:spLocks noGrp="1"/>
          </p:cNvSpPr>
          <p:nvPr>
            <p:ph type="sldNum" sz="quarter" idx="12"/>
          </p:nvPr>
        </p:nvSpPr>
        <p:spPr/>
        <p:txBody>
          <a:bodyPr/>
          <a:lstStyle>
            <a:lvl1pPr>
              <a:defRPr/>
            </a:lvl1pPr>
          </a:lstStyle>
          <a:p>
            <a:fld id="{87034D8C-3CB4-402A-BC46-2AB14C0FE9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pic>
        <p:nvPicPr>
          <p:cNvPr id="15" name="Picture 6" descr="slide footer_green_378.jpg"/>
          <p:cNvPicPr>
            <a:picLocks noChangeAspect="1"/>
          </p:cNvPicPr>
          <p:nvPr userDrawn="1"/>
        </p:nvPicPr>
        <p:blipFill>
          <a:blip r:embed="rId13"/>
          <a:srcRect/>
          <a:stretch>
            <a:fillRect/>
          </a:stretch>
        </p:blipFill>
        <p:spPr bwMode="auto">
          <a:xfrm>
            <a:off x="0" y="6342289"/>
            <a:ext cx="9144000" cy="530225"/>
          </a:xfrm>
          <a:prstGeom prst="rect">
            <a:avLst/>
          </a:prstGeom>
          <a:noFill/>
          <a:ln w="9525">
            <a:noFill/>
            <a:miter lim="800000"/>
            <a:headEnd/>
            <a:tailEnd/>
          </a:ln>
        </p:spPr>
      </p:pic>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7010400" y="6572250"/>
            <a:ext cx="1371600" cy="209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US" dirty="0"/>
          </a:p>
        </p:txBody>
      </p:sp>
      <p:sp>
        <p:nvSpPr>
          <p:cNvPr id="1029" name="Rectangle 5"/>
          <p:cNvSpPr>
            <a:spLocks noGrp="1" noChangeArrowheads="1"/>
          </p:cNvSpPr>
          <p:nvPr>
            <p:ph type="ftr" sz="quarter" idx="3"/>
          </p:nvPr>
        </p:nvSpPr>
        <p:spPr bwMode="auto">
          <a:xfrm>
            <a:off x="657225" y="6307138"/>
            <a:ext cx="5942013"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a:lvl1pPr>
          </a:lstStyle>
          <a:p>
            <a:r>
              <a:rPr lang="en-US" dirty="0" smtClean="0"/>
              <a:t>Messina </a:t>
            </a:r>
            <a:r>
              <a:rPr lang="en-US" dirty="0" err="1" smtClean="0"/>
              <a:t>Salishan</a:t>
            </a:r>
            <a:r>
              <a:rPr lang="en-US" dirty="0" smtClean="0"/>
              <a:t> April 26, 2011</a:t>
            </a:r>
            <a:endParaRPr lang="en-US" dirty="0"/>
          </a:p>
        </p:txBody>
      </p:sp>
      <p:sp>
        <p:nvSpPr>
          <p:cNvPr id="1030" name="Rectangle 6"/>
          <p:cNvSpPr>
            <a:spLocks noGrp="1" noChangeArrowheads="1"/>
          </p:cNvSpPr>
          <p:nvPr>
            <p:ph type="sldNum" sz="quarter" idx="4"/>
          </p:nvPr>
        </p:nvSpPr>
        <p:spPr bwMode="auto">
          <a:xfrm>
            <a:off x="8610600" y="6489700"/>
            <a:ext cx="384175" cy="365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900"/>
            </a:lvl1pPr>
          </a:lstStyle>
          <a:p>
            <a:fld id="{87034D8C-3CB4-402A-BC46-2AB14C0FE90A}" type="slidenum">
              <a:rPr lang="en-US" smtClean="0"/>
              <a:pPr/>
              <a:t>‹#›</a:t>
            </a:fld>
            <a:endParaRPr lang="en-US"/>
          </a:p>
        </p:txBody>
      </p:sp>
      <p:pic>
        <p:nvPicPr>
          <p:cNvPr id="14" name="Picture 4" descr="slide header_green_378.jpg"/>
          <p:cNvPicPr>
            <a:picLocks noChangeAspect="1"/>
          </p:cNvPicPr>
          <p:nvPr userDrawn="1"/>
        </p:nvPicPr>
        <p:blipFill>
          <a:blip r:embed="rId14"/>
          <a:srcRect/>
          <a:stretch>
            <a:fillRect/>
          </a:stretch>
        </p:blipFill>
        <p:spPr bwMode="auto">
          <a:xfrm>
            <a:off x="0" y="0"/>
            <a:ext cx="9144000" cy="1460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fontAlgn="base" hangingPunct="1">
        <a:spcBef>
          <a:spcPct val="0"/>
        </a:spcBef>
        <a:spcAft>
          <a:spcPct val="0"/>
        </a:spcAft>
        <a:defRPr sz="2600" b="1">
          <a:solidFill>
            <a:srgbClr val="4B5C29"/>
          </a:solidFill>
          <a:latin typeface="+mj-lt"/>
          <a:ea typeface="+mj-ea"/>
          <a:cs typeface="+mj-cs"/>
        </a:defRPr>
      </a:lvl1pPr>
      <a:lvl2pPr algn="l" rtl="0" eaLnBrk="1" fontAlgn="base" hangingPunct="1">
        <a:spcBef>
          <a:spcPct val="0"/>
        </a:spcBef>
        <a:spcAft>
          <a:spcPct val="0"/>
        </a:spcAft>
        <a:defRPr sz="2600" b="1">
          <a:solidFill>
            <a:schemeClr val="tx2"/>
          </a:solidFill>
          <a:latin typeface="Trebuchet MS" pitchFamily="34" charset="0"/>
        </a:defRPr>
      </a:lvl2pPr>
      <a:lvl3pPr algn="l" rtl="0" eaLnBrk="1" fontAlgn="base" hangingPunct="1">
        <a:spcBef>
          <a:spcPct val="0"/>
        </a:spcBef>
        <a:spcAft>
          <a:spcPct val="0"/>
        </a:spcAft>
        <a:defRPr sz="2600" b="1">
          <a:solidFill>
            <a:schemeClr val="tx2"/>
          </a:solidFill>
          <a:latin typeface="Trebuchet MS" pitchFamily="34" charset="0"/>
        </a:defRPr>
      </a:lvl3pPr>
      <a:lvl4pPr algn="l" rtl="0" eaLnBrk="1" fontAlgn="base" hangingPunct="1">
        <a:spcBef>
          <a:spcPct val="0"/>
        </a:spcBef>
        <a:spcAft>
          <a:spcPct val="0"/>
        </a:spcAft>
        <a:defRPr sz="2600" b="1">
          <a:solidFill>
            <a:schemeClr val="tx2"/>
          </a:solidFill>
          <a:latin typeface="Trebuchet MS" pitchFamily="34" charset="0"/>
        </a:defRPr>
      </a:lvl4pPr>
      <a:lvl5pPr algn="l" rtl="0" eaLnBrk="1" fontAlgn="base" hangingPunct="1">
        <a:spcBef>
          <a:spcPct val="0"/>
        </a:spcBef>
        <a:spcAft>
          <a:spcPct val="0"/>
        </a:spcAft>
        <a:defRPr sz="2600" b="1">
          <a:solidFill>
            <a:schemeClr val="tx2"/>
          </a:solidFill>
          <a:latin typeface="Trebuchet MS" pitchFamily="34" charset="0"/>
        </a:defRPr>
      </a:lvl5pPr>
      <a:lvl6pPr marL="457200" algn="l" rtl="0" eaLnBrk="1" fontAlgn="base" hangingPunct="1">
        <a:spcBef>
          <a:spcPct val="0"/>
        </a:spcBef>
        <a:spcAft>
          <a:spcPct val="0"/>
        </a:spcAft>
        <a:defRPr sz="2600" b="1">
          <a:solidFill>
            <a:schemeClr val="tx2"/>
          </a:solidFill>
          <a:latin typeface="Trebuchet MS" pitchFamily="34" charset="0"/>
        </a:defRPr>
      </a:lvl6pPr>
      <a:lvl7pPr marL="914400" algn="l" rtl="0" eaLnBrk="1" fontAlgn="base" hangingPunct="1">
        <a:spcBef>
          <a:spcPct val="0"/>
        </a:spcBef>
        <a:spcAft>
          <a:spcPct val="0"/>
        </a:spcAft>
        <a:defRPr sz="2600" b="1">
          <a:solidFill>
            <a:schemeClr val="tx2"/>
          </a:solidFill>
          <a:latin typeface="Trebuchet MS" pitchFamily="34" charset="0"/>
        </a:defRPr>
      </a:lvl7pPr>
      <a:lvl8pPr marL="1371600" algn="l" rtl="0" eaLnBrk="1" fontAlgn="base" hangingPunct="1">
        <a:spcBef>
          <a:spcPct val="0"/>
        </a:spcBef>
        <a:spcAft>
          <a:spcPct val="0"/>
        </a:spcAft>
        <a:defRPr sz="2600" b="1">
          <a:solidFill>
            <a:schemeClr val="tx2"/>
          </a:solidFill>
          <a:latin typeface="Trebuchet MS" pitchFamily="34" charset="0"/>
        </a:defRPr>
      </a:lvl8pPr>
      <a:lvl9pPr marL="1828800" algn="l" rtl="0" eaLnBrk="1" fontAlgn="base" hangingPunct="1">
        <a:spcBef>
          <a:spcPct val="0"/>
        </a:spcBef>
        <a:spcAft>
          <a:spcPct val="0"/>
        </a:spcAft>
        <a:defRPr sz="2600" b="1">
          <a:solidFill>
            <a:schemeClr val="tx2"/>
          </a:solidFill>
          <a:latin typeface="Trebuchet MS" pitchFamily="34" charset="0"/>
        </a:defRPr>
      </a:lvl9pPr>
    </p:titleStyle>
    <p:bodyStyle>
      <a:lvl1pPr marL="342900" indent="-342900" algn="l" rtl="0" eaLnBrk="1" fontAlgn="base" hangingPunct="1">
        <a:spcBef>
          <a:spcPct val="20000"/>
        </a:spcBef>
        <a:spcAft>
          <a:spcPct val="0"/>
        </a:spcAft>
        <a:buClr>
          <a:srgbClr val="1F497D"/>
        </a:buClr>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1F497D"/>
        </a:buClr>
        <a:buChar char="–"/>
        <a:defRPr sz="2000">
          <a:solidFill>
            <a:schemeClr val="tx1"/>
          </a:solidFill>
          <a:latin typeface="+mn-lt"/>
        </a:defRPr>
      </a:lvl2pPr>
      <a:lvl3pPr marL="1143000" indent="-228600" algn="l" rtl="0" eaLnBrk="1" fontAlgn="base" hangingPunct="1">
        <a:spcBef>
          <a:spcPct val="20000"/>
        </a:spcBef>
        <a:spcAft>
          <a:spcPct val="0"/>
        </a:spcAft>
        <a:buClr>
          <a:srgbClr val="1F497D"/>
        </a:buClr>
        <a:buChar char="•"/>
        <a:defRPr sz="1800">
          <a:solidFill>
            <a:schemeClr val="tx1"/>
          </a:solidFill>
          <a:latin typeface="+mn-lt"/>
        </a:defRPr>
      </a:lvl3pPr>
      <a:lvl4pPr marL="1600200" indent="-228600" algn="l" rtl="0" eaLnBrk="1" fontAlgn="base" hangingPunct="1">
        <a:spcBef>
          <a:spcPct val="20000"/>
        </a:spcBef>
        <a:spcAft>
          <a:spcPct val="0"/>
        </a:spcAft>
        <a:buClr>
          <a:srgbClr val="1F497D"/>
        </a:buClr>
        <a:buChar char="–"/>
        <a:defRPr sz="1400">
          <a:solidFill>
            <a:schemeClr val="tx1"/>
          </a:solidFill>
          <a:latin typeface="+mn-lt"/>
        </a:defRPr>
      </a:lvl4pPr>
      <a:lvl5pPr marL="20574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5pPr>
      <a:lvl6pPr marL="25146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6pPr>
      <a:lvl7pPr marL="29718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7pPr>
      <a:lvl8pPr marL="34290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8pPr>
      <a:lvl9pPr marL="38862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1" Type="http://schemas.openxmlformats.org/officeDocument/2006/relationships/hyperlink" Target="http://en.wikipedia.org/wiki/Computer_network" TargetMode="External"/><Relationship Id="rId12" Type="http://schemas.openxmlformats.org/officeDocument/2006/relationships/hyperlink" Target="http://en.wikipedia.org/wiki/File_server" TargetMode="External"/><Relationship Id="rId13" Type="http://schemas.openxmlformats.org/officeDocument/2006/relationships/hyperlink" Target="http://en.wikipedia.org/wiki/Print_server" TargetMode="External"/><Relationship Id="rId14" Type="http://schemas.openxmlformats.org/officeDocument/2006/relationships/hyperlink" Target="http://en.wikipedia.org/wiki/E-mail" TargetMode="External"/><Relationship Id="rId1" Type="http://schemas.openxmlformats.org/officeDocument/2006/relationships/slideLayout" Target="../slideLayouts/slideLayout2.xml"/><Relationship Id="rId2" Type="http://schemas.openxmlformats.org/officeDocument/2006/relationships/hyperlink" Target="http://en.wikipedia.org/wiki/Workstation" TargetMode="External"/><Relationship Id="rId3" Type="http://schemas.openxmlformats.org/officeDocument/2006/relationships/hyperlink" Target="http://en.wikipedia.org/wiki/Xerox" TargetMode="External"/><Relationship Id="rId4" Type="http://schemas.openxmlformats.org/officeDocument/2006/relationships/hyperlink" Target="http://en.wikipedia.org/wiki/Personal_computers" TargetMode="External"/><Relationship Id="rId5" Type="http://schemas.openxmlformats.org/officeDocument/2006/relationships/hyperlink" Target="http://en.wikipedia.org/wiki/Raster_graphics" TargetMode="External"/><Relationship Id="rId6" Type="http://schemas.openxmlformats.org/officeDocument/2006/relationships/hyperlink" Target="http://en.wikipedia.org/wiki/Graphical_user_interface" TargetMode="External"/><Relationship Id="rId7" Type="http://schemas.openxmlformats.org/officeDocument/2006/relationships/hyperlink" Target="http://en.wikipedia.org/wiki/Icon_(computing)" TargetMode="External"/><Relationship Id="rId8" Type="http://schemas.openxmlformats.org/officeDocument/2006/relationships/hyperlink" Target="http://en.wikipedia.org/wiki/File_directory" TargetMode="External"/><Relationship Id="rId9" Type="http://schemas.openxmlformats.org/officeDocument/2006/relationships/hyperlink" Target="http://en.wikipedia.org/wiki/Computer_mouse" TargetMode="External"/><Relationship Id="rId10" Type="http://schemas.openxmlformats.org/officeDocument/2006/relationships/hyperlink" Target="http://en.wikipedia.org/wiki/Ethernet"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df"/><Relationship Id="rId4" Type="http://schemas.openxmlformats.org/officeDocument/2006/relationships/image" Target="../media/image7.png"/><Relationship Id="rId5" Type="http://schemas.openxmlformats.org/officeDocument/2006/relationships/hyperlink" Target="javascript:%20showVehicleInfo('196');"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ctrTitle"/>
          </p:nvPr>
        </p:nvSpPr>
        <p:spPr>
          <a:xfrm>
            <a:off x="248489" y="2226624"/>
            <a:ext cx="8710872" cy="1470025"/>
          </a:xfrm>
        </p:spPr>
        <p:txBody>
          <a:bodyPr/>
          <a:lstStyle/>
          <a:p>
            <a:r>
              <a:rPr lang="en-US" sz="3600" i="1" dirty="0" smtClean="0"/>
              <a:t>Lessons Learned: Relevant to </a:t>
            </a:r>
            <a:r>
              <a:rPr lang="en-US" sz="3600" i="1" dirty="0" err="1" smtClean="0"/>
              <a:t>Exascale</a:t>
            </a:r>
            <a:r>
              <a:rPr lang="en-US" sz="3600" i="1" dirty="0" smtClean="0"/>
              <a:t>—or Not?</a:t>
            </a:r>
            <a:endParaRPr lang="en-US" sz="3600" dirty="0"/>
          </a:p>
        </p:txBody>
      </p:sp>
      <p:sp>
        <p:nvSpPr>
          <p:cNvPr id="3" name="Text Placeholder 2"/>
          <p:cNvSpPr>
            <a:spLocks noGrp="1"/>
          </p:cNvSpPr>
          <p:nvPr>
            <p:ph type="subTitle" idx="1"/>
          </p:nvPr>
        </p:nvSpPr>
        <p:spPr>
          <a:xfrm>
            <a:off x="386536" y="4648200"/>
            <a:ext cx="8572824" cy="1752600"/>
          </a:xfrm>
        </p:spPr>
        <p:txBody>
          <a:bodyPr/>
          <a:lstStyle/>
          <a:p>
            <a:r>
              <a:rPr lang="en-US" dirty="0" smtClean="0"/>
              <a:t>Paul Messina</a:t>
            </a:r>
          </a:p>
          <a:p>
            <a:r>
              <a:rPr lang="en-US" dirty="0" smtClean="0"/>
              <a:t>Argonne National Laboratory</a:t>
            </a:r>
          </a:p>
          <a:p>
            <a:r>
              <a:rPr lang="en-US" i="1" dirty="0" smtClean="0"/>
              <a:t>The </a:t>
            </a:r>
            <a:r>
              <a:rPr lang="en-US" i="1" dirty="0" err="1" smtClean="0"/>
              <a:t>Salishan</a:t>
            </a:r>
            <a:r>
              <a:rPr lang="en-US" i="1" dirty="0" smtClean="0"/>
              <a:t> Conference on High-Speed Computing</a:t>
            </a:r>
          </a:p>
          <a:p>
            <a:r>
              <a:rPr lang="en-US" i="1" dirty="0" smtClean="0"/>
              <a:t>April 26,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 developers exploit new </a:t>
            </a:r>
            <a:r>
              <a:rPr lang="en-US" dirty="0" smtClean="0"/>
              <a:t>architectures if the</a:t>
            </a:r>
            <a:r>
              <a:rPr lang="en-US" dirty="0" smtClean="0"/>
              <a:t> perceived payoff </a:t>
            </a:r>
            <a:r>
              <a:rPr lang="en-US" dirty="0" smtClean="0"/>
              <a:t>is big enough</a:t>
            </a:r>
            <a:endParaRPr lang="en-US" dirty="0"/>
          </a:p>
        </p:txBody>
      </p:sp>
      <p:sp>
        <p:nvSpPr>
          <p:cNvPr id="3" name="Content Placeholder 2"/>
          <p:cNvSpPr>
            <a:spLocks noGrp="1"/>
          </p:cNvSpPr>
          <p:nvPr>
            <p:ph idx="1"/>
          </p:nvPr>
        </p:nvSpPr>
        <p:spPr>
          <a:xfrm>
            <a:off x="457200" y="1295400"/>
            <a:ext cx="8229600" cy="4525963"/>
          </a:xfrm>
        </p:spPr>
        <p:txBody>
          <a:bodyPr/>
          <a:lstStyle/>
          <a:p>
            <a:r>
              <a:rPr lang="en-US" b="1" dirty="0" smtClean="0"/>
              <a:t>SUCCESSFUL VECTORIZATION -REACTOR PHYSICS MONTE CARLO </a:t>
            </a:r>
            <a:r>
              <a:rPr lang="en-US" b="1" dirty="0" smtClean="0"/>
              <a:t>CODE, </a:t>
            </a:r>
            <a:r>
              <a:rPr lang="en-US" dirty="0" smtClean="0"/>
              <a:t>William </a:t>
            </a:r>
            <a:r>
              <a:rPr lang="en-US" dirty="0" smtClean="0"/>
              <a:t>R. Martin,</a:t>
            </a:r>
            <a:r>
              <a:rPr lang="en-US" dirty="0" smtClean="0"/>
              <a:t> </a:t>
            </a:r>
            <a:r>
              <a:rPr lang="en-US" dirty="0" smtClean="0"/>
              <a:t>Computer Physics Communications 57 (1989) 68—77</a:t>
            </a:r>
            <a:endParaRPr lang="en-US" dirty="0" smtClean="0">
              <a:solidFill>
                <a:srgbClr val="FF0000"/>
              </a:solidFill>
            </a:endParaRPr>
          </a:p>
          <a:p>
            <a:pPr lvl="1"/>
            <a:r>
              <a:rPr lang="en-US" dirty="0" smtClean="0"/>
              <a:t>Most particle transport Monte Carlo codes in use today are based on the “history-based” algorithm, wherein one particle history at a time is simulated. Unfortunately</a:t>
            </a:r>
            <a:r>
              <a:rPr lang="en-US" dirty="0" smtClean="0">
                <a:solidFill>
                  <a:srgbClr val="FF0000"/>
                </a:solidFill>
              </a:rPr>
              <a:t>, the “history-based” approach (present in all Monte Carlo codes until recent years) is inherently scalar and cannot be </a:t>
            </a:r>
            <a:r>
              <a:rPr lang="en-US" dirty="0" err="1" smtClean="0">
                <a:solidFill>
                  <a:srgbClr val="FF0000"/>
                </a:solidFill>
              </a:rPr>
              <a:t>vectorized</a:t>
            </a:r>
            <a:r>
              <a:rPr lang="en-US" dirty="0" smtClean="0">
                <a:solidFill>
                  <a:srgbClr val="FF0000"/>
                </a:solidFill>
              </a:rPr>
              <a:t>.</a:t>
            </a:r>
            <a:r>
              <a:rPr lang="en-US" dirty="0" smtClean="0"/>
              <a:t> In particular, the history-based algorithm cannot take advantage of vector architectures, which characterize the largest and fastest computers at the Current time, vector supercomputers such as the Cray X/MP or IBM 3090/600. However, substantial progress has been made in recent years in developing and implementing a </a:t>
            </a:r>
            <a:r>
              <a:rPr lang="en-US" dirty="0" err="1" smtClean="0"/>
              <a:t>vectorized</a:t>
            </a:r>
            <a:r>
              <a:rPr lang="en-US" dirty="0" smtClean="0"/>
              <a:t> Monte Carlo algorithm. This algorithm follows portions of many particle histories at the same time and forms the basis for all successful </a:t>
            </a:r>
            <a:r>
              <a:rPr lang="en-US" dirty="0" err="1" smtClean="0"/>
              <a:t>vectorized</a:t>
            </a:r>
            <a:r>
              <a:rPr lang="en-US" dirty="0" smtClean="0"/>
              <a:t> Monte Carlo codes that are in use today. This paper describes the basic </a:t>
            </a:r>
            <a:r>
              <a:rPr lang="en-US" dirty="0" err="1" smtClean="0"/>
              <a:t>vectorized</a:t>
            </a:r>
            <a:r>
              <a:rPr lang="en-US" dirty="0" smtClean="0"/>
              <a:t> algorithm along with descriptions of several variations that have been developed by different researchers for specific applications. These applications have been mainly in the areas of neutron transport in nuclear reactor and shielding analysis and photon transport in fusion plasmas. The relative merits of the various approach schemes will be discussed and the present status of known </a:t>
            </a:r>
            <a:r>
              <a:rPr lang="en-US" dirty="0" err="1" smtClean="0"/>
              <a:t>vectorization</a:t>
            </a:r>
            <a:r>
              <a:rPr lang="en-US" dirty="0" smtClean="0"/>
              <a:t> efforts will be summarized along with available timing results, including results from the successful </a:t>
            </a:r>
            <a:r>
              <a:rPr lang="en-US" dirty="0" err="1" smtClean="0"/>
              <a:t>vectorization</a:t>
            </a:r>
            <a:r>
              <a:rPr lang="en-US" dirty="0" smtClean="0"/>
              <a:t> of 3-D general geometry, Continuous energy Monte Carlo.</a:t>
            </a:r>
          </a:p>
          <a:p>
            <a:endParaRPr lang="en-US" dirty="0"/>
          </a:p>
        </p:txBody>
      </p:sp>
      <p:sp>
        <p:nvSpPr>
          <p:cNvPr id="4" name="Footer Placeholder 3"/>
          <p:cNvSpPr>
            <a:spLocks noGrp="1"/>
          </p:cNvSpPr>
          <p:nvPr>
            <p:ph type="ftr" sz="quarter" idx="11"/>
          </p:nvPr>
        </p:nvSpPr>
        <p:spPr/>
        <p:txBody>
          <a:bodyPr/>
          <a:lstStyle/>
          <a:p>
            <a:r>
              <a:rPr lang="en-US" smtClean="0"/>
              <a:t>Messina HPCC'11 March 30, 2011</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dirty="0" smtClean="0"/>
              <a:t>Transitions: vector to parallel</a:t>
            </a:r>
            <a:endParaRPr lang="en-US" dirty="0"/>
          </a:p>
        </p:txBody>
      </p:sp>
      <p:sp>
        <p:nvSpPr>
          <p:cNvPr id="3" name="Content Placeholder 2"/>
          <p:cNvSpPr>
            <a:spLocks noGrp="1"/>
          </p:cNvSpPr>
          <p:nvPr>
            <p:ph idx="1"/>
          </p:nvPr>
        </p:nvSpPr>
        <p:spPr>
          <a:xfrm>
            <a:off x="457200" y="685800"/>
            <a:ext cx="8229600" cy="5181600"/>
          </a:xfrm>
        </p:spPr>
        <p:txBody>
          <a:bodyPr/>
          <a:lstStyle/>
          <a:p>
            <a:r>
              <a:rPr lang="en-US" sz="2400" dirty="0" smtClean="0"/>
              <a:t>SIMD (overlapped </a:t>
            </a:r>
            <a:r>
              <a:rPr lang="en-US" sz="2400" dirty="0" smtClean="0"/>
              <a:t>in part the vector era)</a:t>
            </a:r>
            <a:endParaRPr lang="en-US" sz="2400" dirty="0" smtClean="0"/>
          </a:p>
          <a:p>
            <a:pPr lvl="1"/>
            <a:r>
              <a:rPr lang="en-US" sz="2000" dirty="0" smtClean="0"/>
              <a:t>ILLIAC IV, ICL DAP, Thinking Machines CM-1, CM-2</a:t>
            </a:r>
          </a:p>
          <a:p>
            <a:r>
              <a:rPr lang="en-US" sz="2400" dirty="0" smtClean="0"/>
              <a:t>DOE</a:t>
            </a:r>
            <a:r>
              <a:rPr lang="en-US" sz="2400" dirty="0" smtClean="0"/>
              <a:t>-AMS funded three new architecture </a:t>
            </a:r>
            <a:r>
              <a:rPr lang="en-US" sz="2400" dirty="0" smtClean="0"/>
              <a:t>projects (that spawned multiple commercial products)</a:t>
            </a:r>
          </a:p>
          <a:p>
            <a:pPr lvl="1"/>
            <a:r>
              <a:rPr lang="en-US" sz="2000" dirty="0" smtClean="0"/>
              <a:t>Courant</a:t>
            </a:r>
            <a:r>
              <a:rPr lang="en-US" sz="2000" dirty="0" smtClean="0"/>
              <a:t>: NYU </a:t>
            </a:r>
            <a:r>
              <a:rPr lang="en-US" sz="2000" dirty="0" err="1" smtClean="0"/>
              <a:t>ultracomputer</a:t>
            </a:r>
            <a:r>
              <a:rPr lang="en-US" sz="2000" dirty="0" smtClean="0"/>
              <a:t>, UIUC</a:t>
            </a:r>
            <a:r>
              <a:rPr lang="en-US" sz="2000" dirty="0" smtClean="0"/>
              <a:t>: </a:t>
            </a:r>
            <a:r>
              <a:rPr lang="en-US" sz="2000" dirty="0" smtClean="0"/>
              <a:t>Cedar, </a:t>
            </a:r>
            <a:r>
              <a:rPr lang="en-US" sz="2000" dirty="0" smtClean="0"/>
              <a:t>Caltech</a:t>
            </a:r>
            <a:r>
              <a:rPr lang="en-US" sz="2000" dirty="0" smtClean="0"/>
              <a:t>:</a:t>
            </a:r>
            <a:r>
              <a:rPr lang="en-US" sz="2000" dirty="0" smtClean="0"/>
              <a:t> Hypercube</a:t>
            </a:r>
          </a:p>
          <a:p>
            <a:r>
              <a:rPr lang="en-US" sz="2400" dirty="0" smtClean="0"/>
              <a:t>DARPA funded many architecture efforts</a:t>
            </a:r>
          </a:p>
          <a:p>
            <a:r>
              <a:rPr lang="en-US" sz="2400" dirty="0" smtClean="0"/>
              <a:t>Some were supported jointly by NSF, NASA, DOE, DARPA, and other sources</a:t>
            </a:r>
          </a:p>
          <a:p>
            <a:r>
              <a:rPr lang="en-US" sz="2400" dirty="0" smtClean="0"/>
              <a:t>In the early stages of march to </a:t>
            </a:r>
            <a:r>
              <a:rPr lang="en-US" sz="2400" dirty="0" err="1" smtClean="0"/>
              <a:t>petaflops</a:t>
            </a:r>
            <a:r>
              <a:rPr lang="en-US" sz="2400" dirty="0" smtClean="0"/>
              <a:t>, NSF funded ~8 point-design studies </a:t>
            </a:r>
          </a:p>
          <a:p>
            <a:r>
              <a:rPr lang="en-US" sz="2400" dirty="0" smtClean="0"/>
              <a:t>MIMD software</a:t>
            </a:r>
          </a:p>
          <a:p>
            <a:pPr lvl="1"/>
            <a:r>
              <a:rPr lang="en-US" sz="2000" dirty="0" smtClean="0"/>
              <a:t>CM software environment, math software libraries</a:t>
            </a:r>
            <a:endParaRPr lang="en-US" sz="2000" dirty="0" smtClean="0"/>
          </a:p>
          <a:p>
            <a:r>
              <a:rPr lang="en-US" sz="2400" dirty="0" smtClean="0"/>
              <a:t>I am not trying to be comprehensive, am leaving out some of my favorites</a:t>
            </a:r>
            <a:endParaRPr lang="en-US" sz="2400" dirty="0" smtClean="0"/>
          </a:p>
        </p:txBody>
      </p:sp>
      <p:sp>
        <p:nvSpPr>
          <p:cNvPr id="4" name="Footer Placeholder 3"/>
          <p:cNvSpPr>
            <a:spLocks noGrp="1"/>
          </p:cNvSpPr>
          <p:nvPr>
            <p:ph type="ftr" sz="quarter" idx="11"/>
          </p:nvPr>
        </p:nvSpPr>
        <p:spPr/>
        <p:txBody>
          <a:bodyPr/>
          <a:lstStyle/>
          <a:p>
            <a:r>
              <a:rPr lang="en-US" smtClean="0"/>
              <a:t>Messina HPCC'11 March 30, 2011</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Transitions: vector to parallel (2)</a:t>
            </a:r>
            <a:endParaRPr lang="en-US" dirty="0"/>
          </a:p>
        </p:txBody>
      </p:sp>
      <p:sp>
        <p:nvSpPr>
          <p:cNvPr id="3" name="Content Placeholder 2"/>
          <p:cNvSpPr>
            <a:spLocks noGrp="1"/>
          </p:cNvSpPr>
          <p:nvPr>
            <p:ph idx="1"/>
          </p:nvPr>
        </p:nvSpPr>
        <p:spPr>
          <a:xfrm>
            <a:off x="457200" y="990600"/>
            <a:ext cx="8305800" cy="4953000"/>
          </a:xfrm>
        </p:spPr>
        <p:txBody>
          <a:bodyPr/>
          <a:lstStyle/>
          <a:p>
            <a:r>
              <a:rPr lang="en-US" sz="2000" dirty="0" smtClean="0"/>
              <a:t>Common wisdom: Distributed </a:t>
            </a:r>
            <a:r>
              <a:rPr lang="en-US" sz="2000" dirty="0" smtClean="0"/>
              <a:t>memory machines too difficult to program</a:t>
            </a:r>
          </a:p>
          <a:p>
            <a:pPr lvl="1"/>
            <a:r>
              <a:rPr lang="en-US" sz="1800" dirty="0" smtClean="0"/>
              <a:t>OK, some people can program them but only for a few apps</a:t>
            </a:r>
          </a:p>
          <a:p>
            <a:pPr lvl="1"/>
            <a:r>
              <a:rPr lang="en-US" sz="1800" dirty="0" smtClean="0"/>
              <a:t>Well, maybe more than a few</a:t>
            </a:r>
            <a:endParaRPr lang="en-US" sz="1800" dirty="0" smtClean="0"/>
          </a:p>
          <a:p>
            <a:r>
              <a:rPr lang="en-US" sz="2000" dirty="0" smtClean="0"/>
              <a:t>Hmm, distributed memory has some </a:t>
            </a:r>
            <a:r>
              <a:rPr lang="en-US" sz="2000" dirty="0" smtClean="0"/>
              <a:t>advantages that may outweigh the programming difficulty: cost, memory size</a:t>
            </a:r>
          </a:p>
          <a:p>
            <a:r>
              <a:rPr lang="en-US" sz="2000" dirty="0" smtClean="0"/>
              <a:t>Programming </a:t>
            </a:r>
            <a:r>
              <a:rPr lang="en-US" sz="2000" dirty="0" smtClean="0"/>
              <a:t>models</a:t>
            </a:r>
          </a:p>
          <a:p>
            <a:pPr lvl="1"/>
            <a:r>
              <a:rPr lang="en-US" sz="1800" dirty="0" smtClean="0"/>
              <a:t>Message-passing</a:t>
            </a:r>
          </a:p>
          <a:p>
            <a:pPr lvl="2"/>
            <a:r>
              <a:rPr lang="en-US" sz="1600" dirty="0" smtClean="0"/>
              <a:t>Vendor-specific</a:t>
            </a:r>
          </a:p>
          <a:p>
            <a:pPr lvl="2"/>
            <a:r>
              <a:rPr lang="en-US" sz="1600" dirty="0" smtClean="0"/>
              <a:t>PVM</a:t>
            </a:r>
          </a:p>
          <a:p>
            <a:pPr lvl="2"/>
            <a:r>
              <a:rPr lang="en-US" sz="1600" dirty="0" smtClean="0"/>
              <a:t>Express</a:t>
            </a:r>
          </a:p>
          <a:p>
            <a:pPr lvl="2"/>
            <a:r>
              <a:rPr lang="en-US" sz="1600" dirty="0" smtClean="0"/>
              <a:t>MPI</a:t>
            </a:r>
          </a:p>
          <a:p>
            <a:pPr lvl="1"/>
            <a:r>
              <a:rPr lang="en-US" sz="1800" dirty="0" smtClean="0"/>
              <a:t>Language enhancements</a:t>
            </a:r>
          </a:p>
          <a:p>
            <a:pPr lvl="1">
              <a:buNone/>
            </a:pPr>
            <a:r>
              <a:rPr lang="en-US" sz="1800" dirty="0" smtClean="0"/>
              <a:t>	</a:t>
            </a:r>
            <a:r>
              <a:rPr lang="en-US" sz="1800" dirty="0" smtClean="0"/>
              <a:t>HPF, CM Fortran, several others</a:t>
            </a:r>
          </a:p>
          <a:p>
            <a:r>
              <a:rPr lang="en-US" sz="2000" dirty="0" smtClean="0"/>
              <a:t>I</a:t>
            </a:r>
            <a:r>
              <a:rPr lang="en-US" sz="2000" dirty="0" smtClean="0"/>
              <a:t>/O</a:t>
            </a:r>
            <a:r>
              <a:rPr lang="en-US" sz="2000" dirty="0" smtClean="0"/>
              <a:t> </a:t>
            </a:r>
            <a:r>
              <a:rPr lang="en-US" sz="2000" dirty="0" smtClean="0"/>
              <a:t>was</a:t>
            </a:r>
            <a:r>
              <a:rPr lang="en-US" sz="2000" dirty="0" smtClean="0"/>
              <a:t> </a:t>
            </a:r>
            <a:r>
              <a:rPr lang="en-US" sz="2000" dirty="0" smtClean="0"/>
              <a:t>an </a:t>
            </a:r>
            <a:r>
              <a:rPr lang="en-US" sz="2000" dirty="0" smtClean="0"/>
              <a:t>issue, as usual, but more than before</a:t>
            </a:r>
            <a:endParaRPr lang="en-US" sz="2000" dirty="0" smtClean="0"/>
          </a:p>
        </p:txBody>
      </p:sp>
      <p:sp>
        <p:nvSpPr>
          <p:cNvPr id="4" name="Footer Placeholder 3"/>
          <p:cNvSpPr>
            <a:spLocks noGrp="1"/>
          </p:cNvSpPr>
          <p:nvPr>
            <p:ph type="ftr" sz="quarter" idx="11"/>
          </p:nvPr>
        </p:nvSpPr>
        <p:spPr/>
        <p:txBody>
          <a:bodyPr/>
          <a:lstStyle/>
          <a:p>
            <a:r>
              <a:rPr lang="en-US" smtClean="0"/>
              <a:t>Messina HPCC'11 March 30, 2011</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Transitions: parallel to highly parallel, </a:t>
            </a:r>
            <a:r>
              <a:rPr lang="en-US" dirty="0" err="1" smtClean="0"/>
              <a:t>terascale</a:t>
            </a:r>
            <a:r>
              <a:rPr lang="en-US" dirty="0" smtClean="0"/>
              <a:t>, </a:t>
            </a:r>
            <a:r>
              <a:rPr lang="en-US" dirty="0" err="1" smtClean="0"/>
              <a:t>petascale</a:t>
            </a:r>
            <a:endParaRPr lang="en-US" dirty="0"/>
          </a:p>
        </p:txBody>
      </p:sp>
      <p:sp>
        <p:nvSpPr>
          <p:cNvPr id="3" name="Content Placeholder 2"/>
          <p:cNvSpPr>
            <a:spLocks noGrp="1"/>
          </p:cNvSpPr>
          <p:nvPr>
            <p:ph idx="1"/>
          </p:nvPr>
        </p:nvSpPr>
        <p:spPr>
          <a:xfrm>
            <a:off x="457200" y="1219200"/>
            <a:ext cx="8229600" cy="5105400"/>
          </a:xfrm>
        </p:spPr>
        <p:txBody>
          <a:bodyPr/>
          <a:lstStyle/>
          <a:p>
            <a:r>
              <a:rPr lang="en-US" sz="2400" dirty="0" smtClean="0"/>
              <a:t>ASCI 1 TF, 10 TF, 30 TF, etc. </a:t>
            </a:r>
          </a:p>
          <a:p>
            <a:pPr lvl="1"/>
            <a:r>
              <a:rPr lang="en-US" sz="2000" dirty="0" smtClean="0"/>
              <a:t>Funding for </a:t>
            </a:r>
            <a:r>
              <a:rPr lang="en-US" sz="2000" dirty="0" smtClean="0"/>
              <a:t>apps, what a concept</a:t>
            </a:r>
          </a:p>
          <a:p>
            <a:pPr lvl="1"/>
            <a:r>
              <a:rPr lang="en-US" sz="2000" dirty="0" smtClean="0"/>
              <a:t>Funding for specific technologies, hardware and software (</a:t>
            </a:r>
            <a:r>
              <a:rPr lang="en-US" sz="2000" dirty="0" err="1" smtClean="0"/>
              <a:t>Pathforward</a:t>
            </a:r>
            <a:r>
              <a:rPr lang="en-US" sz="2000" dirty="0" smtClean="0"/>
              <a:t>)</a:t>
            </a:r>
          </a:p>
          <a:p>
            <a:pPr lvl="1"/>
            <a:r>
              <a:rPr lang="en-US" sz="2000" dirty="0" smtClean="0"/>
              <a:t>Modest co-design, maybe </a:t>
            </a:r>
            <a:r>
              <a:rPr lang="en-US" sz="2000" dirty="0" smtClean="0"/>
              <a:t>none, until Blue Gene</a:t>
            </a:r>
          </a:p>
          <a:p>
            <a:r>
              <a:rPr lang="en-US" sz="2400" dirty="0" smtClean="0"/>
              <a:t>GRAPE-4 </a:t>
            </a:r>
            <a:r>
              <a:rPr lang="en-US" sz="2400" dirty="0" smtClean="0"/>
              <a:t>was the first TF </a:t>
            </a:r>
            <a:r>
              <a:rPr lang="en-US" sz="2400" dirty="0" smtClean="0"/>
              <a:t>machine (1995), cheaper than the Sandia machine (1 TF in 1997), </a:t>
            </a:r>
            <a:r>
              <a:rPr lang="en-US" sz="2400" dirty="0" smtClean="0"/>
              <a:t>but special </a:t>
            </a:r>
            <a:r>
              <a:rPr lang="en-US" sz="2400" dirty="0" smtClean="0"/>
              <a:t>purpose (N-body astrophysics)</a:t>
            </a:r>
          </a:p>
          <a:p>
            <a:pPr lvl="1"/>
            <a:r>
              <a:rPr lang="en-US" sz="2000" dirty="0" smtClean="0"/>
              <a:t>(</a:t>
            </a:r>
            <a:r>
              <a:rPr lang="en-US" sz="2000" dirty="0" err="1" smtClean="0"/>
              <a:t>GRAvitational</a:t>
            </a:r>
            <a:r>
              <a:rPr lang="en-US" sz="2000" dirty="0" smtClean="0"/>
              <a:t> </a:t>
            </a:r>
            <a:r>
              <a:rPr lang="en-US" sz="2000" dirty="0" err="1" smtClean="0"/>
              <a:t>PipelinE</a:t>
            </a:r>
            <a:r>
              <a:rPr lang="en-US" sz="2000" dirty="0" smtClean="0"/>
              <a:t>), heterogeneous architecture</a:t>
            </a:r>
            <a:endParaRPr lang="en-US" sz="2000" dirty="0" smtClean="0"/>
          </a:p>
          <a:p>
            <a:r>
              <a:rPr lang="en-US" sz="2400" dirty="0" smtClean="0"/>
              <a:t>Earth simulator</a:t>
            </a:r>
          </a:p>
          <a:p>
            <a:pPr lvl="1"/>
            <a:r>
              <a:rPr lang="en-US" sz="2000" dirty="0" smtClean="0"/>
              <a:t>System software AND application </a:t>
            </a:r>
            <a:r>
              <a:rPr lang="en-US" sz="2000" dirty="0" smtClean="0"/>
              <a:t>software developed while system was built</a:t>
            </a:r>
          </a:p>
          <a:p>
            <a:r>
              <a:rPr lang="en-US" sz="2400" dirty="0" err="1" smtClean="0"/>
              <a:t>Petascale</a:t>
            </a:r>
            <a:r>
              <a:rPr lang="en-US" sz="2400" dirty="0" smtClean="0"/>
              <a:t> </a:t>
            </a:r>
            <a:r>
              <a:rPr lang="en-US" sz="2400" dirty="0" smtClean="0"/>
              <a:t>initiative</a:t>
            </a:r>
          </a:p>
        </p:txBody>
      </p:sp>
      <p:sp>
        <p:nvSpPr>
          <p:cNvPr id="4" name="Footer Placeholder 3"/>
          <p:cNvSpPr>
            <a:spLocks noGrp="1"/>
          </p:cNvSpPr>
          <p:nvPr>
            <p:ph type="ftr" sz="quarter" idx="11"/>
          </p:nvPr>
        </p:nvSpPr>
        <p:spPr/>
        <p:txBody>
          <a:bodyPr/>
          <a:lstStyle/>
          <a:p>
            <a:r>
              <a:rPr lang="en-US" smtClean="0"/>
              <a:t>Messina HPCC'11 March 30, 2011</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 quick quiz</a:t>
            </a:r>
            <a:endParaRPr lang="en-US" sz="3200" dirty="0"/>
          </a:p>
        </p:txBody>
      </p:sp>
      <p:sp>
        <p:nvSpPr>
          <p:cNvPr id="3" name="Content Placeholder 2"/>
          <p:cNvSpPr>
            <a:spLocks noGrp="1"/>
          </p:cNvSpPr>
          <p:nvPr>
            <p:ph idx="1"/>
          </p:nvPr>
        </p:nvSpPr>
        <p:spPr>
          <a:xfrm>
            <a:off x="457200" y="1371600"/>
            <a:ext cx="8229600" cy="5029200"/>
          </a:xfrm>
        </p:spPr>
        <p:txBody>
          <a:bodyPr/>
          <a:lstStyle/>
          <a:p>
            <a:r>
              <a:rPr lang="en-US" sz="3200" dirty="0" smtClean="0"/>
              <a:t>How does the </a:t>
            </a:r>
            <a:r>
              <a:rPr lang="en-US" sz="3200" dirty="0" err="1" smtClean="0"/>
              <a:t>exascale</a:t>
            </a:r>
            <a:r>
              <a:rPr lang="en-US" sz="3200" dirty="0" smtClean="0"/>
              <a:t> initiative differ from the </a:t>
            </a:r>
            <a:r>
              <a:rPr lang="en-US" sz="3200" dirty="0" err="1" smtClean="0"/>
              <a:t>petascale</a:t>
            </a:r>
            <a:r>
              <a:rPr lang="en-US" sz="3200" dirty="0" smtClean="0"/>
              <a:t> initiative?</a:t>
            </a:r>
          </a:p>
          <a:p>
            <a:pPr lvl="1"/>
            <a:r>
              <a:rPr lang="en-US" sz="2800" dirty="0" smtClean="0"/>
              <a:t>Other than that there was no </a:t>
            </a:r>
            <a:r>
              <a:rPr lang="en-US" sz="2800" dirty="0" err="1" smtClean="0"/>
              <a:t>peta</a:t>
            </a:r>
            <a:r>
              <a:rPr lang="en-US" sz="2800" dirty="0" err="1" smtClean="0">
                <a:solidFill>
                  <a:srgbClr val="FF0000"/>
                </a:solidFill>
              </a:rPr>
              <a:t>scale</a:t>
            </a:r>
            <a:r>
              <a:rPr lang="en-US" sz="2800" dirty="0" smtClean="0"/>
              <a:t> initiative</a:t>
            </a:r>
          </a:p>
        </p:txBody>
      </p:sp>
      <p:sp>
        <p:nvSpPr>
          <p:cNvPr id="4" name="Footer Placeholder 3"/>
          <p:cNvSpPr>
            <a:spLocks noGrp="1"/>
          </p:cNvSpPr>
          <p:nvPr>
            <p:ph type="ftr" sz="quarter" idx="11"/>
          </p:nvPr>
        </p:nvSpPr>
        <p:spPr/>
        <p:txBody>
          <a:bodyPr/>
          <a:lstStyle/>
          <a:p>
            <a:r>
              <a:rPr lang="en-US" smtClean="0"/>
              <a:t>Messina HPCC'11 March 30, 2011</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Answers</a:t>
            </a:r>
            <a:endParaRPr lang="en-US" dirty="0"/>
          </a:p>
        </p:txBody>
      </p:sp>
      <p:sp>
        <p:nvSpPr>
          <p:cNvPr id="3" name="Content Placeholder 2"/>
          <p:cNvSpPr>
            <a:spLocks noGrp="1"/>
          </p:cNvSpPr>
          <p:nvPr>
            <p:ph idx="1"/>
          </p:nvPr>
        </p:nvSpPr>
        <p:spPr>
          <a:xfrm>
            <a:off x="457200" y="914400"/>
            <a:ext cx="8229600" cy="4525963"/>
          </a:xfrm>
        </p:spPr>
        <p:txBody>
          <a:bodyPr/>
          <a:lstStyle/>
          <a:p>
            <a:r>
              <a:rPr lang="en-US" sz="2400" dirty="0" smtClean="0"/>
              <a:t>Dan </a:t>
            </a:r>
            <a:r>
              <a:rPr lang="en-US" sz="2400" dirty="0" err="1" smtClean="0"/>
              <a:t>Goldin</a:t>
            </a:r>
            <a:r>
              <a:rPr lang="en-US" sz="2400" dirty="0" smtClean="0"/>
              <a:t>, then NASA Administrator, requested the first study</a:t>
            </a:r>
          </a:p>
          <a:p>
            <a:pPr lvl="1"/>
            <a:r>
              <a:rPr lang="en-US" sz="2000" dirty="0" smtClean="0"/>
              <a:t>He stated that looking just at teraflops computing is short-sighted</a:t>
            </a:r>
            <a:endParaRPr lang="en-US" sz="3600" dirty="0" smtClean="0"/>
          </a:p>
          <a:p>
            <a:r>
              <a:rPr lang="en-US" sz="2400" dirty="0" smtClean="0"/>
              <a:t>The workshop on Enabling Technologies for </a:t>
            </a:r>
            <a:r>
              <a:rPr lang="en-US" sz="2400" dirty="0" err="1" smtClean="0"/>
              <a:t>Petaflops</a:t>
            </a:r>
            <a:r>
              <a:rPr lang="en-US" sz="2400" dirty="0" smtClean="0"/>
              <a:t> Computing, February 1994, was sponsored by </a:t>
            </a:r>
            <a:r>
              <a:rPr lang="en-US" sz="2400" b="1" dirty="0" smtClean="0"/>
              <a:t>six agencies</a:t>
            </a:r>
          </a:p>
          <a:p>
            <a:pPr lvl="1"/>
            <a:r>
              <a:rPr lang="en-US" sz="2400" dirty="0" smtClean="0"/>
              <a:t>NASA</a:t>
            </a:r>
          </a:p>
          <a:p>
            <a:pPr lvl="1"/>
            <a:r>
              <a:rPr lang="en-US" sz="2400" dirty="0" smtClean="0"/>
              <a:t>NSF</a:t>
            </a:r>
          </a:p>
          <a:p>
            <a:pPr lvl="1"/>
            <a:r>
              <a:rPr lang="en-US" sz="2400" dirty="0" smtClean="0"/>
              <a:t>DOE</a:t>
            </a:r>
          </a:p>
          <a:p>
            <a:pPr lvl="1"/>
            <a:r>
              <a:rPr lang="en-US" sz="2400" dirty="0" smtClean="0"/>
              <a:t>ARPA (</a:t>
            </a:r>
            <a:r>
              <a:rPr lang="en-US" sz="2400" i="1" dirty="0" smtClean="0"/>
              <a:t>sic</a:t>
            </a:r>
            <a:r>
              <a:rPr lang="en-US" sz="2400" dirty="0" smtClean="0"/>
              <a:t>)</a:t>
            </a:r>
          </a:p>
          <a:p>
            <a:pPr lvl="1"/>
            <a:r>
              <a:rPr lang="en-US" sz="2400" dirty="0" smtClean="0"/>
              <a:t>NSA</a:t>
            </a:r>
          </a:p>
          <a:p>
            <a:pPr lvl="1"/>
            <a:r>
              <a:rPr lang="en-US" sz="2400" dirty="0" smtClean="0"/>
              <a:t>BMDO (Ballistic Missile Defense Organization)</a:t>
            </a:r>
          </a:p>
          <a:p>
            <a:r>
              <a:rPr lang="en-US" sz="2400" dirty="0" smtClean="0"/>
              <a:t>The </a:t>
            </a:r>
            <a:r>
              <a:rPr lang="en-US" sz="2400" dirty="0" err="1" smtClean="0"/>
              <a:t>Petaflops</a:t>
            </a:r>
            <a:r>
              <a:rPr lang="en-US" sz="2400" dirty="0" smtClean="0"/>
              <a:t> initiative</a:t>
            </a:r>
            <a:r>
              <a:rPr lang="en-US" sz="2400" dirty="0" smtClean="0"/>
              <a:t> aimed at a factor </a:t>
            </a:r>
            <a:r>
              <a:rPr lang="en-US" sz="2400" dirty="0" smtClean="0"/>
              <a:t>of </a:t>
            </a:r>
            <a:r>
              <a:rPr lang="en-US" sz="2400" dirty="0" smtClean="0"/>
              <a:t>10,000, not a mere 1,000, over systems of the mid 1990s</a:t>
            </a:r>
          </a:p>
          <a:p>
            <a:pPr>
              <a:buNone/>
            </a:pPr>
            <a:endParaRPr lang="en-US" dirty="0"/>
          </a:p>
        </p:txBody>
      </p:sp>
      <p:sp>
        <p:nvSpPr>
          <p:cNvPr id="4" name="Footer Placeholder 3"/>
          <p:cNvSpPr>
            <a:spLocks noGrp="1"/>
          </p:cNvSpPr>
          <p:nvPr>
            <p:ph type="ftr" sz="quarter" idx="11"/>
          </p:nvPr>
        </p:nvSpPr>
        <p:spPr/>
        <p:txBody>
          <a:bodyPr/>
          <a:lstStyle/>
          <a:p>
            <a:r>
              <a:rPr lang="en-US" smtClean="0"/>
              <a:t>Messina HPCC'11 March 30, 2011</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Petaflops</a:t>
            </a:r>
            <a:r>
              <a:rPr lang="en-US" dirty="0" smtClean="0"/>
              <a:t> a</a:t>
            </a:r>
            <a:r>
              <a:rPr lang="en-US" dirty="0" smtClean="0"/>
              <a:t>rchitecture </a:t>
            </a:r>
            <a:r>
              <a:rPr lang="en-US" dirty="0" smtClean="0"/>
              <a:t>and </a:t>
            </a:r>
            <a:r>
              <a:rPr lang="en-US" dirty="0" smtClean="0"/>
              <a:t>technologies – some </a:t>
            </a:r>
            <a:r>
              <a:rPr lang="en-US" dirty="0" smtClean="0"/>
              <a:t>predictions and analyses from 1995</a:t>
            </a:r>
            <a:endParaRPr lang="en-US" dirty="0"/>
          </a:p>
        </p:txBody>
      </p:sp>
      <p:sp>
        <p:nvSpPr>
          <p:cNvPr id="3" name="Content Placeholder 2"/>
          <p:cNvSpPr>
            <a:spLocks noGrp="1"/>
          </p:cNvSpPr>
          <p:nvPr>
            <p:ph idx="1"/>
          </p:nvPr>
        </p:nvSpPr>
        <p:spPr>
          <a:xfrm>
            <a:off x="457200" y="1447800"/>
            <a:ext cx="8229600" cy="4525963"/>
          </a:xfrm>
        </p:spPr>
        <p:txBody>
          <a:bodyPr/>
          <a:lstStyle/>
          <a:p>
            <a:r>
              <a:rPr lang="en-US" sz="2400" dirty="0" smtClean="0"/>
              <a:t>[for </a:t>
            </a:r>
            <a:r>
              <a:rPr lang="en-US" sz="2400" dirty="0" err="1" smtClean="0"/>
              <a:t>petaflops</a:t>
            </a:r>
            <a:r>
              <a:rPr lang="en-US" sz="2400" dirty="0" smtClean="0"/>
              <a:t> computers] 0.9 </a:t>
            </a:r>
            <a:r>
              <a:rPr lang="en-US" sz="2400" dirty="0" smtClean="0"/>
              <a:t>volt power will be used, among other reasons </a:t>
            </a:r>
            <a:r>
              <a:rPr lang="en-US" sz="2400" dirty="0" smtClean="0"/>
              <a:t>because of </a:t>
            </a:r>
            <a:r>
              <a:rPr lang="en-US" sz="2400" dirty="0" smtClean="0"/>
              <a:t>present heavy emphasis on portable devices that will use low voltage.</a:t>
            </a:r>
          </a:p>
          <a:p>
            <a:r>
              <a:rPr lang="en-US" sz="2400" dirty="0" smtClean="0"/>
              <a:t>Memory of 30 TB for a 1 PF system</a:t>
            </a:r>
            <a:r>
              <a:rPr lang="en-US" sz="2400" dirty="0" smtClean="0"/>
              <a:t> may be adequate for some important classic applications</a:t>
            </a:r>
          </a:p>
          <a:p>
            <a:pPr lvl="1"/>
            <a:r>
              <a:rPr lang="en-US" sz="2000" dirty="0" smtClean="0"/>
              <a:t>start </a:t>
            </a:r>
            <a:r>
              <a:rPr lang="en-US" sz="2000" dirty="0" smtClean="0"/>
              <a:t>with 1 GF, 1 GB ratio and then uses n3/4 scaling that some/many HPC apps need.</a:t>
            </a:r>
            <a:endParaRPr lang="en-US" sz="2000" dirty="0" smtClean="0"/>
          </a:p>
          <a:p>
            <a:r>
              <a:rPr lang="en-US" sz="2400" dirty="0" smtClean="0"/>
              <a:t>Building a case for starting system software development early:</a:t>
            </a:r>
            <a:endParaRPr lang="en-US" sz="2400" dirty="0" smtClean="0"/>
          </a:p>
          <a:p>
            <a:pPr lvl="1"/>
            <a:r>
              <a:rPr lang="en-US" sz="2000" dirty="0" smtClean="0"/>
              <a:t>although </a:t>
            </a:r>
            <a:r>
              <a:rPr lang="en-US" sz="2000" dirty="0" smtClean="0"/>
              <a:t>not clear how much it will influence architecture but at least system software might be available around the time the hardware is operational</a:t>
            </a:r>
            <a:r>
              <a:rPr lang="en-US" sz="2000" dirty="0" smtClean="0"/>
              <a:t>.</a:t>
            </a:r>
          </a:p>
        </p:txBody>
      </p:sp>
      <p:sp>
        <p:nvSpPr>
          <p:cNvPr id="4" name="Footer Placeholder 3"/>
          <p:cNvSpPr>
            <a:spLocks noGrp="1"/>
          </p:cNvSpPr>
          <p:nvPr>
            <p:ph type="ftr" sz="quarter" idx="11"/>
          </p:nvPr>
        </p:nvSpPr>
        <p:spPr/>
        <p:txBody>
          <a:bodyPr/>
          <a:lstStyle/>
          <a:p>
            <a:r>
              <a:rPr lang="en-US" smtClean="0"/>
              <a:t>Messina HPCC'11 March 30, 2011</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 and technologies – some predictions and analyses from 1995</a:t>
            </a:r>
            <a:endParaRPr lang="en-US" dirty="0"/>
          </a:p>
        </p:txBody>
      </p:sp>
      <p:sp>
        <p:nvSpPr>
          <p:cNvPr id="3" name="Content Placeholder 2"/>
          <p:cNvSpPr>
            <a:spLocks noGrp="1"/>
          </p:cNvSpPr>
          <p:nvPr>
            <p:ph idx="1"/>
          </p:nvPr>
        </p:nvSpPr>
        <p:spPr/>
        <p:txBody>
          <a:bodyPr/>
          <a:lstStyle/>
          <a:p>
            <a:pPr lvl="0"/>
            <a:r>
              <a:rPr lang="en-US" sz="2400" dirty="0" smtClean="0"/>
              <a:t>“Current </a:t>
            </a:r>
            <a:r>
              <a:rPr lang="en-US" sz="2400" dirty="0" smtClean="0"/>
              <a:t>programming models and system software will not work for </a:t>
            </a:r>
            <a:r>
              <a:rPr lang="en-US" sz="2400" dirty="0" err="1" smtClean="0"/>
              <a:t>petaflops</a:t>
            </a:r>
            <a:r>
              <a:rPr lang="en-US" sz="2400" dirty="0" smtClean="0"/>
              <a:t>, hence we must fund research on these areas that aims for the architectures of the </a:t>
            </a:r>
            <a:r>
              <a:rPr lang="en-US" sz="2400" dirty="0" err="1" smtClean="0"/>
              <a:t>petascale</a:t>
            </a:r>
            <a:r>
              <a:rPr lang="en-US" sz="2400" dirty="0" smtClean="0"/>
              <a:t> machines and </a:t>
            </a:r>
            <a:r>
              <a:rPr lang="en-US" sz="2400" dirty="0" smtClean="0"/>
              <a:t>applications.”</a:t>
            </a:r>
          </a:p>
          <a:p>
            <a:r>
              <a:rPr lang="en-US" sz="2400" dirty="0" smtClean="0"/>
              <a:t>“The </a:t>
            </a:r>
            <a:r>
              <a:rPr lang="en-US" sz="2400" dirty="0" smtClean="0"/>
              <a:t>challenge of software technology – to achieve good performance from relatively easy to use systems – is formidable at the teraflops scale and looks nearly insurmountable at the </a:t>
            </a:r>
            <a:r>
              <a:rPr lang="en-US" sz="2400" dirty="0" err="1" smtClean="0"/>
              <a:t>petascale</a:t>
            </a:r>
            <a:r>
              <a:rPr lang="en-US" sz="2400" dirty="0" smtClean="0"/>
              <a:t>.”</a:t>
            </a:r>
          </a:p>
          <a:p>
            <a:pPr lvl="1"/>
            <a:r>
              <a:rPr lang="en-US" sz="2000" dirty="0" smtClean="0"/>
              <a:t>Today we substitute </a:t>
            </a:r>
            <a:r>
              <a:rPr lang="en-US" sz="2000" dirty="0" err="1" smtClean="0"/>
              <a:t>peta</a:t>
            </a:r>
            <a:r>
              <a:rPr lang="en-US" sz="2000" dirty="0" smtClean="0"/>
              <a:t> for </a:t>
            </a:r>
            <a:r>
              <a:rPr lang="en-US" sz="2000" dirty="0" err="1" smtClean="0"/>
              <a:t>tera</a:t>
            </a:r>
            <a:r>
              <a:rPr lang="en-US" sz="2000" dirty="0" smtClean="0"/>
              <a:t>, </a:t>
            </a:r>
            <a:r>
              <a:rPr lang="en-US" sz="2000" dirty="0" err="1" smtClean="0"/>
              <a:t>exa</a:t>
            </a:r>
            <a:r>
              <a:rPr lang="en-US" sz="2000" dirty="0" smtClean="0"/>
              <a:t> for </a:t>
            </a:r>
            <a:r>
              <a:rPr lang="en-US" sz="2000" dirty="0" err="1" smtClean="0"/>
              <a:t>peta</a:t>
            </a:r>
            <a:endParaRPr lang="en-US" sz="2000" dirty="0" smtClean="0"/>
          </a:p>
          <a:p>
            <a:endParaRPr lang="en-US" sz="2000" dirty="0"/>
          </a:p>
        </p:txBody>
      </p:sp>
      <p:sp>
        <p:nvSpPr>
          <p:cNvPr id="4" name="Footer Placeholder 3"/>
          <p:cNvSpPr>
            <a:spLocks noGrp="1"/>
          </p:cNvSpPr>
          <p:nvPr>
            <p:ph type="ftr" sz="quarter" idx="11"/>
          </p:nvPr>
        </p:nvSpPr>
        <p:spPr/>
        <p:txBody>
          <a:bodyPr/>
          <a:lstStyle/>
          <a:p>
            <a:r>
              <a:rPr lang="en-US" smtClean="0"/>
              <a:t>Messina HPCC'11 March 30, 2011</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1997 </a:t>
            </a:r>
            <a:r>
              <a:rPr lang="en-US" dirty="0" smtClean="0"/>
              <a:t>view of software for </a:t>
            </a:r>
            <a:r>
              <a:rPr lang="en-US" dirty="0" err="1" smtClean="0"/>
              <a:t>petaflops</a:t>
            </a:r>
            <a:r>
              <a:rPr lang="en-US" dirty="0" smtClean="0"/>
              <a:t> from a NASA-sponsored report</a:t>
            </a:r>
            <a:endParaRPr lang="en-US" dirty="0"/>
          </a:p>
        </p:txBody>
      </p:sp>
      <p:sp>
        <p:nvSpPr>
          <p:cNvPr id="3" name="Content Placeholder 2"/>
          <p:cNvSpPr>
            <a:spLocks noGrp="1"/>
          </p:cNvSpPr>
          <p:nvPr>
            <p:ph idx="1"/>
          </p:nvPr>
        </p:nvSpPr>
        <p:spPr>
          <a:xfrm>
            <a:off x="457200" y="1143000"/>
            <a:ext cx="8229600" cy="4525963"/>
          </a:xfrm>
        </p:spPr>
        <p:txBody>
          <a:bodyPr/>
          <a:lstStyle/>
          <a:p>
            <a:r>
              <a:rPr lang="en-US" sz="2000" dirty="0" smtClean="0"/>
              <a:t>It is conceded by supercomputer system architects, designers, and users that the algorithms now in use for computationally demanding jobs will need to be refined or replaced for the </a:t>
            </a:r>
            <a:r>
              <a:rPr lang="en-US" sz="2000" dirty="0" err="1" smtClean="0"/>
              <a:t>petaflops</a:t>
            </a:r>
            <a:r>
              <a:rPr lang="en-US" sz="2000" dirty="0" smtClean="0"/>
              <a:t> era and beyond. The same can be said for the operating systems and programming languages. This is a massive effort and should be part of the </a:t>
            </a:r>
            <a:r>
              <a:rPr lang="en-US" sz="2000" dirty="0" err="1" smtClean="0"/>
              <a:t>petaflops</a:t>
            </a:r>
            <a:r>
              <a:rPr lang="en-US" sz="2000" dirty="0" smtClean="0"/>
              <a:t> Initiative. </a:t>
            </a:r>
          </a:p>
          <a:p>
            <a:r>
              <a:rPr lang="en-US" sz="2000" dirty="0" smtClean="0"/>
              <a:t>Instead, the limited references that approached this subject expressed the opinion that </a:t>
            </a:r>
            <a:r>
              <a:rPr lang="en-US" sz="2000" dirty="0" smtClean="0">
                <a:solidFill>
                  <a:srgbClr val="FF0000"/>
                </a:solidFill>
              </a:rPr>
              <a:t>software developments logically follow the hardware development rather than proceed in parallel</a:t>
            </a:r>
            <a:r>
              <a:rPr lang="en-US" sz="2000" dirty="0" smtClean="0">
                <a:solidFill>
                  <a:srgbClr val="FF0000"/>
                </a:solidFill>
              </a:rPr>
              <a:t>. [!!!]</a:t>
            </a:r>
          </a:p>
          <a:p>
            <a:r>
              <a:rPr lang="en-US" sz="2000" dirty="0" smtClean="0"/>
              <a:t> This could be </a:t>
            </a:r>
            <a:r>
              <a:rPr lang="en-US" sz="2000" dirty="0" smtClean="0">
                <a:solidFill>
                  <a:srgbClr val="FF0000"/>
                </a:solidFill>
              </a:rPr>
              <a:t>a valid point if some revolutionary architecture and hardware is to be used. It is NOT valid for an evolutionary path </a:t>
            </a:r>
            <a:r>
              <a:rPr lang="en-US" sz="2000" dirty="0" smtClean="0"/>
              <a:t>– which the majority believes will occur. Certainly, as of 1997, we can be sure that software will not be available to match the</a:t>
            </a:r>
            <a:r>
              <a:rPr lang="en-US" sz="2000" dirty="0" smtClean="0"/>
              <a:t> [</a:t>
            </a:r>
            <a:r>
              <a:rPr lang="en-US" sz="2000" dirty="0" err="1" smtClean="0"/>
              <a:t>petaflops</a:t>
            </a:r>
            <a:r>
              <a:rPr lang="en-US" sz="2000" dirty="0" smtClean="0"/>
              <a:t>] hardware </a:t>
            </a:r>
            <a:r>
              <a:rPr lang="en-US" sz="2000" dirty="0" smtClean="0"/>
              <a:t>schedule.</a:t>
            </a:r>
          </a:p>
          <a:p>
            <a:r>
              <a:rPr lang="en-US" sz="2000" b="1" dirty="0" smtClean="0">
                <a:solidFill>
                  <a:srgbClr val="FF0000"/>
                </a:solidFill>
              </a:rPr>
              <a:t>If the supercomputer community is serious about achieving </a:t>
            </a:r>
            <a:r>
              <a:rPr lang="en-US" sz="2000" b="1" dirty="0" err="1" smtClean="0">
                <a:solidFill>
                  <a:srgbClr val="FF0000"/>
                </a:solidFill>
              </a:rPr>
              <a:t>petaflops</a:t>
            </a:r>
            <a:r>
              <a:rPr lang="en-US" sz="2000" b="1" dirty="0" smtClean="0">
                <a:solidFill>
                  <a:srgbClr val="FF0000"/>
                </a:solidFill>
              </a:rPr>
              <a:t>, it should endorse and support parallel paths of evolutionary and revolutionary designs and prototype use</a:t>
            </a:r>
            <a:r>
              <a:rPr lang="en-US" sz="2000" b="1" dirty="0" smtClean="0"/>
              <a:t>. </a:t>
            </a:r>
            <a:endParaRPr lang="en-US" sz="2000" b="1" dirty="0"/>
          </a:p>
        </p:txBody>
      </p:sp>
      <p:sp>
        <p:nvSpPr>
          <p:cNvPr id="4" name="Footer Placeholder 3"/>
          <p:cNvSpPr>
            <a:spLocks noGrp="1"/>
          </p:cNvSpPr>
          <p:nvPr>
            <p:ph type="ftr" sz="quarter" idx="11"/>
          </p:nvPr>
        </p:nvSpPr>
        <p:spPr/>
        <p:txBody>
          <a:bodyPr/>
          <a:lstStyle/>
          <a:p>
            <a:r>
              <a:rPr lang="en-US" smtClean="0"/>
              <a:t>Messina HPCC'11 March 30, 2011</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Power consumption</a:t>
            </a:r>
            <a:r>
              <a:rPr lang="en-US" sz="2400" dirty="0" smtClean="0"/>
              <a:t> – </a:t>
            </a:r>
            <a:r>
              <a:rPr lang="en-US" sz="2000" dirty="0" smtClean="0"/>
              <a:t>A</a:t>
            </a:r>
            <a:r>
              <a:rPr lang="en-US" sz="3200" dirty="0" smtClean="0"/>
              <a:t> </a:t>
            </a:r>
            <a:r>
              <a:rPr lang="en-US" sz="2000" dirty="0" smtClean="0"/>
              <a:t>NASA </a:t>
            </a:r>
            <a:r>
              <a:rPr lang="en-US" sz="2000" dirty="0" smtClean="0"/>
              <a:t>study identifies power as the biggest obstacle to </a:t>
            </a:r>
            <a:r>
              <a:rPr lang="en-US" sz="2000" dirty="0" err="1" smtClean="0"/>
              <a:t>Petaflops</a:t>
            </a:r>
            <a:r>
              <a:rPr lang="en-US" sz="2000" dirty="0" smtClean="0"/>
              <a:t>, because of cost</a:t>
            </a:r>
            <a:r>
              <a:rPr lang="en-US" sz="2000" dirty="0" smtClean="0"/>
              <a:t>.</a:t>
            </a:r>
            <a:br>
              <a:rPr lang="en-US" sz="2000" dirty="0" smtClean="0"/>
            </a:br>
            <a:r>
              <a:rPr lang="en-US" sz="1600" dirty="0" smtClean="0"/>
              <a:t>A </a:t>
            </a:r>
            <a:r>
              <a:rPr lang="en-US" sz="1600" dirty="0" err="1" smtClean="0"/>
              <a:t>Petaflops</a:t>
            </a:r>
            <a:r>
              <a:rPr lang="en-US" sz="1600" dirty="0" smtClean="0"/>
              <a:t> Era Computing </a:t>
            </a:r>
            <a:r>
              <a:rPr lang="en-US" sz="1600" dirty="0" smtClean="0"/>
              <a:t>Analysis, </a:t>
            </a:r>
            <a:r>
              <a:rPr lang="en-US" sz="1600" i="1" dirty="0" smtClean="0"/>
              <a:t>Frank </a:t>
            </a:r>
            <a:r>
              <a:rPr lang="en-US" sz="1600" i="1" dirty="0" smtClean="0"/>
              <a:t>S. </a:t>
            </a:r>
            <a:r>
              <a:rPr lang="en-US" sz="1600" i="1" dirty="0" smtClean="0"/>
              <a:t>Preston, Computer Sciences Corporation</a:t>
            </a:r>
            <a:r>
              <a:rPr lang="en-US" sz="1600" i="1" dirty="0" smtClean="0"/>
              <a:t>, Hampton, </a:t>
            </a:r>
            <a:r>
              <a:rPr lang="en-US" sz="1600" i="1" dirty="0" smtClean="0"/>
              <a:t>Virginia, </a:t>
            </a:r>
            <a:r>
              <a:rPr lang="en-US" sz="1600" dirty="0" smtClean="0"/>
              <a:t>NASA/CR-1998-207652</a:t>
            </a:r>
            <a:r>
              <a:rPr lang="en-US" sz="2400" dirty="0" smtClean="0"/>
              <a:t/>
            </a:r>
            <a:br>
              <a:rPr lang="en-US" sz="2400" dirty="0" smtClean="0"/>
            </a:br>
            <a:endParaRPr lang="en-US" sz="2400" dirty="0"/>
          </a:p>
        </p:txBody>
      </p:sp>
      <p:sp>
        <p:nvSpPr>
          <p:cNvPr id="3" name="Content Placeholder 2"/>
          <p:cNvSpPr>
            <a:spLocks noGrp="1"/>
          </p:cNvSpPr>
          <p:nvPr>
            <p:ph idx="1"/>
          </p:nvPr>
        </p:nvSpPr>
        <p:spPr>
          <a:xfrm>
            <a:off x="457200" y="1828800"/>
            <a:ext cx="8229600" cy="4525963"/>
          </a:xfrm>
        </p:spPr>
        <p:txBody>
          <a:bodyPr/>
          <a:lstStyle/>
          <a:p>
            <a:r>
              <a:rPr lang="en-US" sz="2000" dirty="0" smtClean="0"/>
              <a:t>As a first approximation, the power needed might be in the order of 1,000,000 times that used by today’s one gigaflops system. </a:t>
            </a:r>
          </a:p>
          <a:p>
            <a:r>
              <a:rPr lang="en-US" sz="2000" dirty="0" smtClean="0"/>
              <a:t>Another estimate would be to assume 1,000,000 processor chips each using 25 watts for a total of 25 Megawatts. With an electric rate of ten cents per Kilowatt ($ 100 per Megawatt), this is $2,500 per hour or </a:t>
            </a:r>
            <a:r>
              <a:rPr lang="en-US" sz="2000" dirty="0" smtClean="0"/>
              <a:t>$60,000 </a:t>
            </a:r>
            <a:r>
              <a:rPr lang="en-US" sz="2000" dirty="0" smtClean="0"/>
              <a:t>per day (or </a:t>
            </a:r>
            <a:r>
              <a:rPr lang="en-US" sz="2000" dirty="0" smtClean="0">
                <a:solidFill>
                  <a:srgbClr val="FF0000"/>
                </a:solidFill>
              </a:rPr>
              <a:t>about </a:t>
            </a:r>
            <a:r>
              <a:rPr lang="en-US" sz="2000" dirty="0" smtClean="0">
                <a:solidFill>
                  <a:srgbClr val="FF0000"/>
                </a:solidFill>
              </a:rPr>
              <a:t>$20 </a:t>
            </a:r>
            <a:r>
              <a:rPr lang="en-US" sz="2000" dirty="0" smtClean="0">
                <a:solidFill>
                  <a:srgbClr val="FF0000"/>
                </a:solidFill>
              </a:rPr>
              <a:t>million per year</a:t>
            </a:r>
            <a:r>
              <a:rPr lang="en-US" sz="2000" dirty="0" smtClean="0"/>
              <a:t>). </a:t>
            </a:r>
          </a:p>
          <a:p>
            <a:r>
              <a:rPr lang="en-US" sz="2000" dirty="0" smtClean="0"/>
              <a:t>This very limited discussion does not include the problems associated with cooling. This demonstrates that the power requirements are a very significant factor and must be addressed in the architecture and design from the </a:t>
            </a:r>
            <a:r>
              <a:rPr lang="en-US" sz="2000" dirty="0" smtClean="0"/>
              <a:t>outset.</a:t>
            </a:r>
          </a:p>
          <a:p>
            <a:r>
              <a:rPr lang="en-US" sz="2000" dirty="0" smtClean="0"/>
              <a:t>But for </a:t>
            </a:r>
            <a:r>
              <a:rPr lang="en-US" sz="2000" dirty="0" err="1" smtClean="0"/>
              <a:t>exascale</a:t>
            </a:r>
            <a:r>
              <a:rPr lang="en-US" sz="2000" dirty="0" smtClean="0"/>
              <a:t> the approach is not only to keep the power requirements affordable but to involve the user and system software developers in reducing the power use.</a:t>
            </a:r>
            <a:endParaRPr lang="en-US" sz="2000" dirty="0" smtClean="0"/>
          </a:p>
          <a:p>
            <a:endParaRPr lang="en-US" sz="2400" dirty="0"/>
          </a:p>
        </p:txBody>
      </p:sp>
      <p:sp>
        <p:nvSpPr>
          <p:cNvPr id="4" name="Footer Placeholder 3"/>
          <p:cNvSpPr>
            <a:spLocks noGrp="1"/>
          </p:cNvSpPr>
          <p:nvPr>
            <p:ph type="ftr" sz="quarter" idx="11"/>
          </p:nvPr>
        </p:nvSpPr>
        <p:spPr/>
        <p:txBody>
          <a:bodyPr/>
          <a:lstStyle/>
          <a:p>
            <a:r>
              <a:rPr lang="en-US" smtClean="0"/>
              <a:t>Messina HPCC'11 March 30, 2011</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r>
              <a:rPr lang="en-US" sz="2800" dirty="0" smtClean="0"/>
              <a:t>I had my DNA genotyped recently and learned that I</a:t>
            </a:r>
          </a:p>
          <a:p>
            <a:pPr lvl="1"/>
            <a:r>
              <a:rPr lang="en-US" sz="2600" dirty="0" smtClean="0"/>
              <a:t>am biased in favor of numerical algorithms and mathematical software</a:t>
            </a:r>
          </a:p>
          <a:p>
            <a:pPr lvl="1"/>
            <a:r>
              <a:rPr lang="en-US" sz="2600" dirty="0" smtClean="0"/>
              <a:t>have a tendency to use the KISS approach</a:t>
            </a:r>
          </a:p>
          <a:p>
            <a:pPr lvl="1"/>
            <a:r>
              <a:rPr lang="en-US" sz="2600" dirty="0" smtClean="0"/>
              <a:t>am prone to discount “the sky is falling” prophecies</a:t>
            </a:r>
          </a:p>
          <a:p>
            <a:pPr lvl="1"/>
            <a:r>
              <a:rPr lang="en-US" sz="2600" dirty="0" smtClean="0"/>
              <a:t>suspect nothing truly new in HPC has been discovered since the mid 1990s</a:t>
            </a:r>
          </a:p>
          <a:p>
            <a:pPr lvl="2"/>
            <a:r>
              <a:rPr lang="en-US" sz="2400" dirty="0" smtClean="0"/>
              <a:t>Or is it the mid 1970s?</a:t>
            </a:r>
          </a:p>
          <a:p>
            <a:pPr lvl="1"/>
            <a:r>
              <a:rPr lang="en-US" sz="2600" dirty="0" smtClean="0"/>
              <a:t>am likely to be addicted to caffeine and wine</a:t>
            </a:r>
          </a:p>
          <a:p>
            <a:pPr lvl="1"/>
            <a:endParaRPr lang="en-US" sz="2600" dirty="0"/>
          </a:p>
        </p:txBody>
      </p:sp>
      <p:sp>
        <p:nvSpPr>
          <p:cNvPr id="4" name="Footer Placeholder 3"/>
          <p:cNvSpPr>
            <a:spLocks noGrp="1"/>
          </p:cNvSpPr>
          <p:nvPr>
            <p:ph type="ftr" sz="quarter" idx="11"/>
          </p:nvPr>
        </p:nvSpPr>
        <p:spPr/>
        <p:txBody>
          <a:bodyPr/>
          <a:lstStyle/>
          <a:p>
            <a:r>
              <a:rPr lang="en-US" smtClean="0"/>
              <a:t>Messina HPCC'11 March 30, 2011</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versus revolution</a:t>
            </a:r>
            <a:endParaRPr lang="en-US" dirty="0"/>
          </a:p>
        </p:txBody>
      </p:sp>
      <p:sp>
        <p:nvSpPr>
          <p:cNvPr id="3" name="Content Placeholder 2"/>
          <p:cNvSpPr>
            <a:spLocks noGrp="1"/>
          </p:cNvSpPr>
          <p:nvPr>
            <p:ph idx="1"/>
          </p:nvPr>
        </p:nvSpPr>
        <p:spPr>
          <a:xfrm>
            <a:off x="457200" y="914400"/>
            <a:ext cx="8229600" cy="5486400"/>
          </a:xfrm>
        </p:spPr>
        <p:txBody>
          <a:bodyPr/>
          <a:lstStyle/>
          <a:p>
            <a:r>
              <a:rPr lang="en-US" sz="2400" dirty="0" smtClean="0"/>
              <a:t>ASCI </a:t>
            </a:r>
            <a:r>
              <a:rPr lang="en-US" sz="2400" dirty="0" smtClean="0"/>
              <a:t>(Gil </a:t>
            </a:r>
            <a:r>
              <a:rPr lang="en-US" sz="2400" dirty="0" err="1" smtClean="0"/>
              <a:t>Weigand</a:t>
            </a:r>
            <a:r>
              <a:rPr lang="en-US" sz="2400" dirty="0" smtClean="0"/>
              <a:t> and later I)</a:t>
            </a:r>
            <a:r>
              <a:rPr lang="en-US" sz="2400" dirty="0" smtClean="0"/>
              <a:t> was </a:t>
            </a:r>
            <a:r>
              <a:rPr lang="en-US" sz="2400" dirty="0" smtClean="0"/>
              <a:t>criticized for too </a:t>
            </a:r>
            <a:r>
              <a:rPr lang="en-US" sz="2400" dirty="0" smtClean="0"/>
              <a:t>evolutionary approach </a:t>
            </a:r>
            <a:r>
              <a:rPr lang="en-US" sz="2400" dirty="0" smtClean="0"/>
              <a:t>for </a:t>
            </a:r>
            <a:r>
              <a:rPr lang="en-US" sz="2400" dirty="0" smtClean="0"/>
              <a:t>building the 1, 10, 30, 70, 100 teraflops </a:t>
            </a:r>
            <a:r>
              <a:rPr lang="en-US" sz="2400" dirty="0" smtClean="0"/>
              <a:t>machines, basically targeting </a:t>
            </a:r>
            <a:r>
              <a:rPr lang="en-US" sz="2400" dirty="0" smtClean="0"/>
              <a:t>available technologies and architectures</a:t>
            </a:r>
            <a:endParaRPr lang="en-US" sz="2400" dirty="0" smtClean="0"/>
          </a:p>
          <a:p>
            <a:pPr lvl="1"/>
            <a:r>
              <a:rPr lang="en-US" sz="2000" dirty="0" smtClean="0"/>
              <a:t>I </a:t>
            </a:r>
            <a:r>
              <a:rPr lang="en-US" sz="2000" dirty="0" smtClean="0"/>
              <a:t>defended</a:t>
            </a:r>
            <a:r>
              <a:rPr lang="en-US" sz="2000" dirty="0" smtClean="0"/>
              <a:t> the approach as </a:t>
            </a:r>
            <a:r>
              <a:rPr lang="en-US" sz="2000" dirty="0" smtClean="0"/>
              <a:t>the only way to meet the schedule. Mistake?  Or was the mistake that no agency funded serious </a:t>
            </a:r>
            <a:r>
              <a:rPr lang="en-US" sz="2000" dirty="0" smtClean="0"/>
              <a:t>alternatives (in parallel), </a:t>
            </a:r>
            <a:r>
              <a:rPr lang="en-US" sz="2000" dirty="0" smtClean="0"/>
              <a:t>except DARPA for a </a:t>
            </a:r>
            <a:r>
              <a:rPr lang="en-US" sz="2000" dirty="0" smtClean="0"/>
              <a:t>while</a:t>
            </a:r>
          </a:p>
          <a:p>
            <a:r>
              <a:rPr lang="en-US" sz="2400" dirty="0" smtClean="0"/>
              <a:t>Aside: We </a:t>
            </a:r>
            <a:r>
              <a:rPr lang="en-US" sz="2400" dirty="0" smtClean="0"/>
              <a:t>have not learned to</a:t>
            </a:r>
            <a:r>
              <a:rPr lang="en-US" sz="2400" dirty="0" smtClean="0"/>
              <a:t> formulate a unified </a:t>
            </a:r>
            <a:r>
              <a:rPr lang="en-US" sz="2400" dirty="0" smtClean="0"/>
              <a:t>front,</a:t>
            </a:r>
            <a:r>
              <a:rPr lang="en-US" sz="2400" dirty="0" smtClean="0"/>
              <a:t> which makes it difficult to </a:t>
            </a:r>
            <a:r>
              <a:rPr lang="en-US" sz="2400" dirty="0" smtClean="0"/>
              <a:t>obtain funding and to make progress</a:t>
            </a:r>
          </a:p>
          <a:p>
            <a:pPr lvl="1"/>
            <a:r>
              <a:rPr lang="en-US" sz="2000" dirty="0" smtClean="0"/>
              <a:t>This divisiveness is partly </a:t>
            </a:r>
            <a:r>
              <a:rPr lang="en-US" sz="2000" dirty="0" smtClean="0"/>
              <a:t>due to a desire to</a:t>
            </a:r>
            <a:r>
              <a:rPr lang="en-US" sz="2000" dirty="0" smtClean="0"/>
              <a:t> </a:t>
            </a:r>
            <a:r>
              <a:rPr lang="en-US" sz="2000" dirty="0" smtClean="0"/>
              <a:t>pursue our hobbies, </a:t>
            </a:r>
            <a:r>
              <a:rPr lang="en-US" sz="2000" dirty="0" err="1" smtClean="0"/>
              <a:t>er</a:t>
            </a:r>
            <a:r>
              <a:rPr lang="en-US" sz="2000" dirty="0" smtClean="0"/>
              <a:t>, brilliant </a:t>
            </a:r>
            <a:r>
              <a:rPr lang="en-US" sz="2000" dirty="0" smtClean="0"/>
              <a:t>ideas</a:t>
            </a:r>
          </a:p>
          <a:p>
            <a:pPr lvl="1"/>
            <a:r>
              <a:rPr lang="en-US" sz="2000" dirty="0" smtClean="0"/>
              <a:t>I am not saying we take only one path, rather that we debate and agree on promising paths</a:t>
            </a:r>
          </a:p>
          <a:p>
            <a:endParaRPr lang="en-US" sz="2400" dirty="0" smtClean="0"/>
          </a:p>
          <a:p>
            <a:endParaRPr lang="en-US" sz="2400" dirty="0" smtClean="0"/>
          </a:p>
          <a:p>
            <a:endParaRPr lang="en-US" sz="2400" dirty="0"/>
          </a:p>
        </p:txBody>
      </p:sp>
      <p:sp>
        <p:nvSpPr>
          <p:cNvPr id="4" name="Footer Placeholder 3"/>
          <p:cNvSpPr>
            <a:spLocks noGrp="1"/>
          </p:cNvSpPr>
          <p:nvPr>
            <p:ph type="ftr" sz="quarter" idx="11"/>
          </p:nvPr>
        </p:nvSpPr>
        <p:spPr/>
        <p:txBody>
          <a:bodyPr/>
          <a:lstStyle/>
          <a:p>
            <a:r>
              <a:rPr lang="en-US" smtClean="0"/>
              <a:t>Messina HPCC'11 March 30, 2011</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a:t>
            </a:r>
            <a:r>
              <a:rPr lang="en-US" dirty="0" smtClean="0"/>
              <a:t>Issues: </a:t>
            </a:r>
            <a:r>
              <a:rPr lang="en-US" dirty="0" smtClean="0"/>
              <a:t>achieved performance at the individual core level</a:t>
            </a:r>
            <a:endParaRPr lang="en-US" dirty="0"/>
          </a:p>
        </p:txBody>
      </p:sp>
      <p:sp>
        <p:nvSpPr>
          <p:cNvPr id="3" name="Content Placeholder 2"/>
          <p:cNvSpPr>
            <a:spLocks noGrp="1"/>
          </p:cNvSpPr>
          <p:nvPr>
            <p:ph idx="1"/>
          </p:nvPr>
        </p:nvSpPr>
        <p:spPr/>
        <p:txBody>
          <a:bodyPr/>
          <a:lstStyle/>
          <a:p>
            <a:r>
              <a:rPr lang="en-US" sz="2000" dirty="0" smtClean="0"/>
              <a:t>The Cray-1 was successful not only because it was a short vector machine, compared to the vector computers that preceded it. It had a faster clock cycle than the CDC 7600 </a:t>
            </a:r>
            <a:r>
              <a:rPr lang="en-US" sz="2000" dirty="0" smtClean="0">
                <a:solidFill>
                  <a:srgbClr val="FF0000"/>
                </a:solidFill>
              </a:rPr>
              <a:t>and was more reliable</a:t>
            </a:r>
            <a:r>
              <a:rPr lang="en-US" sz="2000" dirty="0" smtClean="0"/>
              <a:t>, so even though most applications did not </a:t>
            </a:r>
            <a:r>
              <a:rPr lang="en-US" sz="2000" dirty="0" err="1" smtClean="0"/>
              <a:t>vectorize</a:t>
            </a:r>
            <a:r>
              <a:rPr lang="en-US" sz="2000" dirty="0" smtClean="0"/>
              <a:t> well, it was a better platform for many </a:t>
            </a:r>
            <a:r>
              <a:rPr lang="en-US" sz="2000" dirty="0" smtClean="0"/>
              <a:t>codes</a:t>
            </a:r>
          </a:p>
          <a:p>
            <a:pPr lvl="1"/>
            <a:r>
              <a:rPr lang="en-US" sz="1800" dirty="0" smtClean="0"/>
              <a:t>Peak 160 MF, 100x100 LINPACK 7 MF</a:t>
            </a:r>
            <a:endParaRPr lang="en-US" sz="1800" dirty="0" smtClean="0"/>
          </a:p>
          <a:p>
            <a:pPr lvl="1"/>
            <a:r>
              <a:rPr lang="en-US" sz="1800" dirty="0" smtClean="0"/>
              <a:t>With gather </a:t>
            </a:r>
            <a:r>
              <a:rPr lang="en-US" sz="1800" dirty="0" smtClean="0"/>
              <a:t>scatter in later models, </a:t>
            </a:r>
            <a:r>
              <a:rPr lang="en-US" sz="1800" dirty="0" err="1" smtClean="0"/>
              <a:t>vectorizing</a:t>
            </a:r>
            <a:r>
              <a:rPr lang="en-US" sz="1800" dirty="0" smtClean="0"/>
              <a:t> </a:t>
            </a:r>
            <a:r>
              <a:rPr lang="en-US" sz="1800" dirty="0" smtClean="0"/>
              <a:t>was</a:t>
            </a:r>
            <a:r>
              <a:rPr lang="en-US" sz="1800" dirty="0" smtClean="0"/>
              <a:t> better</a:t>
            </a:r>
            <a:endParaRPr lang="en-US" sz="1800" dirty="0" smtClean="0"/>
          </a:p>
          <a:p>
            <a:r>
              <a:rPr lang="en-US" sz="2000" dirty="0" smtClean="0"/>
              <a:t>Processor speed is important, right?</a:t>
            </a:r>
            <a:endParaRPr lang="en-US" sz="2000" dirty="0" smtClean="0"/>
          </a:p>
          <a:p>
            <a:r>
              <a:rPr lang="en-US" sz="2000" dirty="0" smtClean="0"/>
              <a:t>To my dismay, </a:t>
            </a:r>
            <a:r>
              <a:rPr lang="en-US" sz="2000" dirty="0" smtClean="0"/>
              <a:t>I see little focus on single core/processor </a:t>
            </a:r>
            <a:r>
              <a:rPr lang="en-US" sz="2000" dirty="0" smtClean="0"/>
              <a:t>performance</a:t>
            </a:r>
          </a:p>
          <a:p>
            <a:pPr lvl="1"/>
            <a:r>
              <a:rPr lang="en-US" sz="1800" dirty="0" smtClean="0"/>
              <a:t>Fraction of peak</a:t>
            </a:r>
            <a:endParaRPr lang="en-US" sz="1800" dirty="0" smtClean="0"/>
          </a:p>
          <a:p>
            <a:r>
              <a:rPr lang="en-US" sz="2000" dirty="0" smtClean="0"/>
              <a:t>All </a:t>
            </a:r>
            <a:r>
              <a:rPr lang="en-US" sz="2000" dirty="0" smtClean="0"/>
              <a:t>the emphasis seems to be on parallel scaling. </a:t>
            </a:r>
            <a:r>
              <a:rPr lang="en-US" sz="2000" dirty="0" smtClean="0"/>
              <a:t> </a:t>
            </a:r>
            <a:r>
              <a:rPr lang="en-US" sz="2000" dirty="0" smtClean="0"/>
              <a:t>Even s</a:t>
            </a:r>
            <a:r>
              <a:rPr lang="en-US" sz="2000" dirty="0" smtClean="0"/>
              <a:t>ome </a:t>
            </a:r>
            <a:r>
              <a:rPr lang="en-US" sz="2000" dirty="0" smtClean="0"/>
              <a:t>experienced HPC </a:t>
            </a:r>
            <a:r>
              <a:rPr lang="en-US" sz="2000" dirty="0" smtClean="0"/>
              <a:t>applications developers who </a:t>
            </a:r>
            <a:r>
              <a:rPr lang="en-US" sz="2000" dirty="0" smtClean="0"/>
              <a:t>measure parallel scalability with care have not ever measured what fraction of the core/node flops/ops peak they achieve. </a:t>
            </a:r>
          </a:p>
          <a:p>
            <a:endParaRPr lang="en-US" sz="2000" dirty="0" smtClean="0"/>
          </a:p>
          <a:p>
            <a:pPr>
              <a:buNone/>
            </a:pPr>
            <a:endParaRPr lang="en-US" sz="2000" dirty="0"/>
          </a:p>
        </p:txBody>
      </p:sp>
      <p:sp>
        <p:nvSpPr>
          <p:cNvPr id="4" name="Footer Placeholder 3"/>
          <p:cNvSpPr>
            <a:spLocks noGrp="1"/>
          </p:cNvSpPr>
          <p:nvPr>
            <p:ph type="ftr" sz="quarter" idx="11"/>
          </p:nvPr>
        </p:nvSpPr>
        <p:spPr/>
        <p:txBody>
          <a:bodyPr/>
          <a:lstStyle/>
          <a:p>
            <a:r>
              <a:rPr lang="en-US" smtClean="0"/>
              <a:t>Messina HPCC'11 March 30, 2011</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a:t>
            </a:r>
            <a:r>
              <a:rPr lang="en-US" dirty="0" smtClean="0"/>
              <a:t>Issues</a:t>
            </a:r>
            <a:br>
              <a:rPr lang="en-US" dirty="0" smtClean="0"/>
            </a:br>
            <a:r>
              <a:rPr lang="en-US" dirty="0" smtClean="0"/>
              <a:t>Accessing</a:t>
            </a:r>
            <a:r>
              <a:rPr lang="en-US" dirty="0" smtClean="0"/>
              <a:t>, moving, and storing data</a:t>
            </a:r>
            <a:endParaRPr lang="en-US" dirty="0"/>
          </a:p>
        </p:txBody>
      </p:sp>
      <p:sp>
        <p:nvSpPr>
          <p:cNvPr id="3" name="Content Placeholder 2"/>
          <p:cNvSpPr>
            <a:spLocks noGrp="1"/>
          </p:cNvSpPr>
          <p:nvPr>
            <p:ph idx="1"/>
          </p:nvPr>
        </p:nvSpPr>
        <p:spPr>
          <a:xfrm>
            <a:off x="457200" y="1371600"/>
            <a:ext cx="8229600" cy="4525963"/>
          </a:xfrm>
        </p:spPr>
        <p:txBody>
          <a:bodyPr/>
          <a:lstStyle/>
          <a:p>
            <a:r>
              <a:rPr lang="en-US" dirty="0" smtClean="0"/>
              <a:t>Memory size and access time have long been recognized as a key aspect of the configuration/architecture (Cray bank conflicts, caches, smart networks, etc.) but as soon as it gets expensive (even for slow memory), we start backing off from a good flops to memory ratio.  </a:t>
            </a:r>
          </a:p>
          <a:p>
            <a:pPr lvl="1"/>
            <a:r>
              <a:rPr lang="en-US" sz="1800" dirty="0" smtClean="0"/>
              <a:t>We used to pay for the high cost of memory and fast access; now it is the exception </a:t>
            </a:r>
            <a:r>
              <a:rPr lang="en-US" sz="1800" dirty="0" smtClean="0"/>
              <a:t>(e.g., Blue </a:t>
            </a:r>
            <a:r>
              <a:rPr lang="en-US" sz="1800" dirty="0" smtClean="0"/>
              <a:t>Waters)</a:t>
            </a:r>
          </a:p>
          <a:p>
            <a:pPr lvl="1"/>
            <a:r>
              <a:rPr lang="en-US" sz="1800" dirty="0" smtClean="0"/>
              <a:t>Flops are free, memory is expensive, so let’s load up on flops even though with little memory it will make life hell for applications, yield lower actual work done, etc</a:t>
            </a:r>
            <a:r>
              <a:rPr lang="en-US" sz="1800" dirty="0" smtClean="0"/>
              <a:t>.</a:t>
            </a:r>
          </a:p>
          <a:p>
            <a:r>
              <a:rPr lang="en-US" dirty="0" smtClean="0"/>
              <a:t>I/O has been a tall pole “forever”</a:t>
            </a:r>
          </a:p>
          <a:p>
            <a:r>
              <a:rPr lang="en-US" dirty="0" smtClean="0"/>
              <a:t>With highly parallel machines it got worse</a:t>
            </a:r>
          </a:p>
          <a:p>
            <a:pPr lvl="1"/>
            <a:r>
              <a:rPr lang="en-US" sz="1800" dirty="0" smtClean="0"/>
              <a:t>Hence the Scalable </a:t>
            </a:r>
            <a:r>
              <a:rPr lang="en-US" sz="1800" dirty="0" smtClean="0"/>
              <a:t>I/O Initiative in mid 1990s</a:t>
            </a:r>
          </a:p>
          <a:p>
            <a:r>
              <a:rPr lang="en-US" dirty="0" smtClean="0"/>
              <a:t>Similar statements and concerns about storage and data analysis</a:t>
            </a:r>
          </a:p>
          <a:p>
            <a:pPr lvl="1"/>
            <a:r>
              <a:rPr lang="en-US" dirty="0" smtClean="0"/>
              <a:t>In my early exposures to HPC, computer center directors paid a lot of attention to storage and spent a noticeable fraction of the overall budget on that part of the configuration</a:t>
            </a:r>
          </a:p>
          <a:p>
            <a:endParaRPr lang="en-US" dirty="0" smtClean="0"/>
          </a:p>
        </p:txBody>
      </p:sp>
      <p:sp>
        <p:nvSpPr>
          <p:cNvPr id="4" name="Footer Placeholder 3"/>
          <p:cNvSpPr>
            <a:spLocks noGrp="1"/>
          </p:cNvSpPr>
          <p:nvPr>
            <p:ph type="ftr" sz="quarter" idx="11"/>
          </p:nvPr>
        </p:nvSpPr>
        <p:spPr/>
        <p:txBody>
          <a:bodyPr/>
          <a:lstStyle/>
          <a:p>
            <a:r>
              <a:rPr lang="en-US" smtClean="0"/>
              <a:t>Messina HPCC'11 March 30, 2011</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Resilience </a:t>
            </a:r>
            <a:endParaRPr lang="en-US" dirty="0"/>
          </a:p>
        </p:txBody>
      </p:sp>
      <p:sp>
        <p:nvSpPr>
          <p:cNvPr id="3" name="Content Placeholder 2"/>
          <p:cNvSpPr>
            <a:spLocks noGrp="1"/>
          </p:cNvSpPr>
          <p:nvPr>
            <p:ph idx="1"/>
          </p:nvPr>
        </p:nvSpPr>
        <p:spPr/>
        <p:txBody>
          <a:bodyPr/>
          <a:lstStyle/>
          <a:p>
            <a:r>
              <a:rPr lang="en-US" sz="2400" dirty="0" smtClean="0"/>
              <a:t>Not a lot </a:t>
            </a:r>
            <a:r>
              <a:rPr lang="en-US" sz="2400" dirty="0" smtClean="0"/>
              <a:t>of work in the area, but some was published almost 20 years ago</a:t>
            </a:r>
            <a:endParaRPr lang="en-US" sz="2800" dirty="0" smtClean="0"/>
          </a:p>
          <a:p>
            <a:pPr lvl="1"/>
            <a:r>
              <a:rPr lang="en-US" sz="2000" dirty="0" smtClean="0"/>
              <a:t>I am of course ignoring hardware redundancy</a:t>
            </a:r>
          </a:p>
          <a:p>
            <a:r>
              <a:rPr lang="en-US" sz="2400" dirty="0" smtClean="0"/>
              <a:t>Application</a:t>
            </a:r>
            <a:r>
              <a:rPr lang="en-US" sz="2400" dirty="0" smtClean="0"/>
              <a:t>-specific fault recovery likely–An early example: 1993 paper by </a:t>
            </a:r>
            <a:r>
              <a:rPr lang="en-US" sz="2400" dirty="0" err="1" smtClean="0"/>
              <a:t>Demmel</a:t>
            </a:r>
            <a:r>
              <a:rPr lang="en-US" sz="2400" dirty="0" smtClean="0"/>
              <a:t> and Li “Faster Numerical Algorithms via Exception Handling”</a:t>
            </a:r>
            <a:endParaRPr lang="en-US" sz="2400" dirty="0" smtClean="0"/>
          </a:p>
          <a:p>
            <a:pPr>
              <a:buNone/>
            </a:pPr>
            <a:endParaRPr lang="en-US" sz="2400" dirty="0"/>
          </a:p>
        </p:txBody>
      </p:sp>
      <p:sp>
        <p:nvSpPr>
          <p:cNvPr id="4" name="Footer Placeholder 3"/>
          <p:cNvSpPr>
            <a:spLocks noGrp="1"/>
          </p:cNvSpPr>
          <p:nvPr>
            <p:ph type="ftr" sz="quarter" idx="11"/>
          </p:nvPr>
        </p:nvSpPr>
        <p:spPr/>
        <p:txBody>
          <a:bodyPr/>
          <a:lstStyle/>
          <a:p>
            <a:r>
              <a:rPr lang="en-US" smtClean="0"/>
              <a:t>Messina HPCC'11 March 30, 2011</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Co-design</a:t>
            </a:r>
            <a:r>
              <a:rPr lang="en-US" dirty="0" smtClean="0"/>
              <a:t> is a good approach-</a:t>
            </a:r>
            <a:r>
              <a:rPr lang="en-US" dirty="0" smtClean="0"/>
              <a:t>- and is not new</a:t>
            </a:r>
            <a:endParaRPr lang="en-US" dirty="0"/>
          </a:p>
        </p:txBody>
      </p:sp>
      <p:sp>
        <p:nvSpPr>
          <p:cNvPr id="3" name="Content Placeholder 2"/>
          <p:cNvSpPr>
            <a:spLocks noGrp="1"/>
          </p:cNvSpPr>
          <p:nvPr>
            <p:ph idx="1"/>
          </p:nvPr>
        </p:nvSpPr>
        <p:spPr>
          <a:xfrm>
            <a:off x="457200" y="1219200"/>
            <a:ext cx="8229600" cy="4525963"/>
          </a:xfrm>
        </p:spPr>
        <p:txBody>
          <a:bodyPr/>
          <a:lstStyle/>
          <a:p>
            <a:r>
              <a:rPr lang="en-US" sz="2000" dirty="0" smtClean="0"/>
              <a:t>LLNL LARC (~1955), IBM STRETCH (1961) for 3-D hydrodynamic calculations </a:t>
            </a:r>
          </a:p>
          <a:p>
            <a:r>
              <a:rPr lang="en-US" sz="2000" dirty="0" err="1" smtClean="0"/>
              <a:t>Vel</a:t>
            </a:r>
            <a:r>
              <a:rPr lang="en-US" sz="2000" dirty="0" smtClean="0"/>
              <a:t> </a:t>
            </a:r>
            <a:r>
              <a:rPr lang="en-US" sz="2000" dirty="0" err="1" smtClean="0"/>
              <a:t>Kahan</a:t>
            </a:r>
            <a:r>
              <a:rPr lang="en-US" sz="2000" dirty="0" smtClean="0"/>
              <a:t> and IEEE </a:t>
            </a:r>
            <a:r>
              <a:rPr lang="en-US" sz="2000" dirty="0" smtClean="0"/>
              <a:t>FP</a:t>
            </a:r>
          </a:p>
          <a:p>
            <a:r>
              <a:rPr lang="en-US" sz="2000" dirty="0" smtClean="0"/>
              <a:t>GRAPE</a:t>
            </a:r>
            <a:r>
              <a:rPr lang="en-US" sz="2000" dirty="0" smtClean="0"/>
              <a:t>, Finite Element </a:t>
            </a:r>
            <a:r>
              <a:rPr lang="en-US" sz="2000" dirty="0" smtClean="0"/>
              <a:t>machine</a:t>
            </a:r>
          </a:p>
          <a:p>
            <a:r>
              <a:rPr lang="en-US" sz="2000" dirty="0" smtClean="0"/>
              <a:t>gather</a:t>
            </a:r>
            <a:r>
              <a:rPr lang="en-US" sz="2000" dirty="0" smtClean="0"/>
              <a:t>-scatter in vector </a:t>
            </a:r>
            <a:r>
              <a:rPr lang="en-US" sz="2000" dirty="0" smtClean="0"/>
              <a:t>computers</a:t>
            </a:r>
          </a:p>
          <a:p>
            <a:r>
              <a:rPr lang="en-US" sz="2000" dirty="0" smtClean="0"/>
              <a:t>Cray</a:t>
            </a:r>
            <a:r>
              <a:rPr lang="en-US" sz="2000" dirty="0" smtClean="0"/>
              <a:t>: </a:t>
            </a:r>
            <a:r>
              <a:rPr lang="en-US" sz="2000" dirty="0" smtClean="0"/>
              <a:t>climate, weapons, NSA </a:t>
            </a:r>
            <a:r>
              <a:rPr lang="en-US" sz="2000" dirty="0" smtClean="0"/>
              <a:t>codes</a:t>
            </a:r>
            <a:r>
              <a:rPr lang="en-US" sz="2000" dirty="0" smtClean="0"/>
              <a:t> </a:t>
            </a:r>
          </a:p>
          <a:p>
            <a:r>
              <a:rPr lang="en-US" sz="2000" i="1" dirty="0" smtClean="0"/>
              <a:t>Enabling </a:t>
            </a:r>
            <a:r>
              <a:rPr lang="en-US" sz="2000" i="1" dirty="0" smtClean="0"/>
              <a:t>Technologies for </a:t>
            </a:r>
            <a:r>
              <a:rPr lang="en-US" sz="2000" i="1" dirty="0" err="1" smtClean="0"/>
              <a:t>Petaflops</a:t>
            </a:r>
            <a:r>
              <a:rPr lang="en-US" sz="2000" i="1" dirty="0" smtClean="0"/>
              <a:t> Computing</a:t>
            </a:r>
            <a:r>
              <a:rPr lang="en-US" sz="2000" i="1" dirty="0" smtClean="0"/>
              <a:t> </a:t>
            </a:r>
            <a:r>
              <a:rPr lang="en-US" sz="2000" dirty="0" smtClean="0"/>
              <a:t>has many references </a:t>
            </a:r>
            <a:r>
              <a:rPr lang="en-US" sz="2000" dirty="0" smtClean="0"/>
              <a:t>to co-design and its importance, e.g.</a:t>
            </a:r>
            <a:r>
              <a:rPr lang="en-US" sz="2000" dirty="0" smtClean="0"/>
              <a:t>, much of </a:t>
            </a:r>
            <a:r>
              <a:rPr lang="en-US" sz="2000" dirty="0" smtClean="0"/>
              <a:t>chapter 4 on apps but also earlier and later in book, e.g.</a:t>
            </a:r>
            <a:r>
              <a:rPr lang="en-US" sz="2000" dirty="0" smtClean="0"/>
              <a:t>, </a:t>
            </a:r>
            <a:endParaRPr lang="en-US" sz="2000" dirty="0" smtClean="0"/>
          </a:p>
          <a:p>
            <a:pPr lvl="1"/>
            <a:r>
              <a:rPr lang="en-US" dirty="0" smtClean="0"/>
              <a:t>“It is essential to investigat</a:t>
            </a:r>
            <a:r>
              <a:rPr lang="en-US" dirty="0" smtClean="0"/>
              <a:t>e memory requirements of large scale applications to determine if memory capacity and bandwidth scale linearly with performance.”</a:t>
            </a:r>
          </a:p>
          <a:p>
            <a:pPr lvl="1"/>
            <a:r>
              <a:rPr lang="en-US" dirty="0" smtClean="0"/>
              <a:t>N**3/4 scaling was analyzed =&gt; 30 TB for a 1 PF system</a:t>
            </a:r>
          </a:p>
          <a:p>
            <a:r>
              <a:rPr lang="en-US" sz="2000" dirty="0" smtClean="0">
                <a:solidFill>
                  <a:srgbClr val="FF0000"/>
                </a:solidFill>
              </a:rPr>
              <a:t>But the word co-design was not used, so the moral of the story is that catch phrases are essential for adoption of approaches?</a:t>
            </a:r>
            <a:r>
              <a:rPr lang="en-US" sz="2000" dirty="0" smtClean="0">
                <a:solidFill>
                  <a:srgbClr val="FF0000"/>
                </a:solidFill>
              </a:rPr>
              <a:t> </a:t>
            </a:r>
          </a:p>
          <a:p>
            <a:endParaRPr lang="en-US" sz="2000" dirty="0" smtClean="0"/>
          </a:p>
        </p:txBody>
      </p:sp>
      <p:sp>
        <p:nvSpPr>
          <p:cNvPr id="4" name="Footer Placeholder 3"/>
          <p:cNvSpPr>
            <a:spLocks noGrp="1"/>
          </p:cNvSpPr>
          <p:nvPr>
            <p:ph type="ftr" sz="quarter" idx="11"/>
          </p:nvPr>
        </p:nvSpPr>
        <p:spPr/>
        <p:txBody>
          <a:bodyPr/>
          <a:lstStyle/>
          <a:p>
            <a:r>
              <a:rPr lang="en-US" smtClean="0"/>
              <a:t>Messina HPCC'11 March 30, 2011</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Key issues have not changed that much; has the way we address them changed?</a:t>
            </a:r>
            <a:endParaRPr lang="en-US" dirty="0"/>
          </a:p>
        </p:txBody>
      </p:sp>
      <p:sp>
        <p:nvSpPr>
          <p:cNvPr id="3" name="Content Placeholder 2"/>
          <p:cNvSpPr>
            <a:spLocks noGrp="1"/>
          </p:cNvSpPr>
          <p:nvPr>
            <p:ph idx="1"/>
          </p:nvPr>
        </p:nvSpPr>
        <p:spPr>
          <a:xfrm>
            <a:off x="457200" y="1417637"/>
            <a:ext cx="8229600" cy="4525963"/>
          </a:xfrm>
        </p:spPr>
        <p:txBody>
          <a:bodyPr/>
          <a:lstStyle/>
          <a:p>
            <a:r>
              <a:rPr lang="en-US" sz="2400" dirty="0" smtClean="0"/>
              <a:t>Applications folks “always” manage to  use the systems; the issues are </a:t>
            </a:r>
          </a:p>
          <a:p>
            <a:pPr lvl="1"/>
            <a:r>
              <a:rPr lang="en-US" sz="2000" dirty="0" smtClean="0"/>
              <a:t>how much effort it takes and </a:t>
            </a:r>
          </a:p>
          <a:p>
            <a:pPr lvl="1"/>
            <a:r>
              <a:rPr lang="en-US" sz="2000" dirty="0" smtClean="0"/>
              <a:t>The assumed longevity of the new architecture and software environment: over what time period is the effort amortized</a:t>
            </a:r>
            <a:r>
              <a:rPr lang="en-US" sz="2000" dirty="0" smtClean="0"/>
              <a:t>?</a:t>
            </a:r>
          </a:p>
          <a:p>
            <a:r>
              <a:rPr lang="en-US" sz="2200" dirty="0" smtClean="0"/>
              <a:t>Does that mean it is a good strategy?  Build it and they will suffer?</a:t>
            </a:r>
            <a:endParaRPr lang="en-US" sz="2200" dirty="0" smtClean="0"/>
          </a:p>
          <a:p>
            <a:r>
              <a:rPr lang="en-US" sz="2400" dirty="0" smtClean="0"/>
              <a:t>Algorithms are often credited for speeding up applications</a:t>
            </a:r>
            <a:r>
              <a:rPr lang="en-US" sz="2400" dirty="0" smtClean="0"/>
              <a:t> as </a:t>
            </a:r>
            <a:r>
              <a:rPr lang="en-US" sz="2400" dirty="0" smtClean="0"/>
              <a:t>much or more than hardware advances. </a:t>
            </a:r>
          </a:p>
          <a:p>
            <a:pPr lvl="1"/>
            <a:r>
              <a:rPr lang="en-US" sz="2000" dirty="0" smtClean="0"/>
              <a:t> If so, why is there so little funding for algorithm R&amp;D, to develop excellent implementations of the algorithms, and for maintenance of the software?  Maintenance includes some adaptation/evolution to new systems. </a:t>
            </a:r>
            <a:endParaRPr lang="en-US" sz="2000" dirty="0" smtClean="0"/>
          </a:p>
          <a:p>
            <a:pPr lvl="1">
              <a:buNone/>
            </a:pPr>
            <a:endParaRPr lang="en-US" sz="2000" dirty="0" smtClean="0"/>
          </a:p>
          <a:p>
            <a:endParaRPr lang="en-US" sz="2400" dirty="0"/>
          </a:p>
        </p:txBody>
      </p:sp>
      <p:sp>
        <p:nvSpPr>
          <p:cNvPr id="4" name="Footer Placeholder 3"/>
          <p:cNvSpPr>
            <a:spLocks noGrp="1"/>
          </p:cNvSpPr>
          <p:nvPr>
            <p:ph type="ftr" sz="quarter" idx="11"/>
          </p:nvPr>
        </p:nvSpPr>
        <p:spPr/>
        <p:txBody>
          <a:bodyPr/>
          <a:lstStyle/>
          <a:p>
            <a:r>
              <a:rPr lang="en-US" smtClean="0"/>
              <a:t>Messina HPCC'11 March 30, 2011</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might be new challenges–- besides scale</a:t>
            </a:r>
            <a:endParaRPr lang="en-US" dirty="0"/>
          </a:p>
        </p:txBody>
      </p:sp>
      <p:sp>
        <p:nvSpPr>
          <p:cNvPr id="3" name="Content Placeholder 2"/>
          <p:cNvSpPr>
            <a:spLocks noGrp="1"/>
          </p:cNvSpPr>
          <p:nvPr>
            <p:ph idx="1"/>
          </p:nvPr>
        </p:nvSpPr>
        <p:spPr>
          <a:xfrm>
            <a:off x="457200" y="990600"/>
            <a:ext cx="8229600" cy="4525963"/>
          </a:xfrm>
        </p:spPr>
        <p:txBody>
          <a:bodyPr/>
          <a:lstStyle/>
          <a:p>
            <a:r>
              <a:rPr lang="en-US" sz="2400" dirty="0" smtClean="0"/>
              <a:t>Yes, I know size matters but I choose to ignore it in this slide</a:t>
            </a:r>
          </a:p>
          <a:p>
            <a:r>
              <a:rPr lang="en-US" sz="2400" dirty="0" smtClean="0"/>
              <a:t>Much more complex and </a:t>
            </a:r>
            <a:r>
              <a:rPr lang="en-US" sz="2400" dirty="0" err="1" smtClean="0"/>
              <a:t>multiphysics</a:t>
            </a:r>
            <a:r>
              <a:rPr lang="en-US" sz="2400" dirty="0" smtClean="0"/>
              <a:t> problems are being tackled – because the computers are powerful enough to do so</a:t>
            </a:r>
          </a:p>
          <a:p>
            <a:pPr lvl="1"/>
            <a:r>
              <a:rPr lang="en-US" sz="2000" dirty="0" smtClean="0"/>
              <a:t>Larger teams are needed</a:t>
            </a:r>
          </a:p>
          <a:p>
            <a:pPr lvl="2"/>
            <a:r>
              <a:rPr lang="en-US" sz="1800" dirty="0" smtClean="0"/>
              <a:t>Software engineering is even more important</a:t>
            </a:r>
          </a:p>
          <a:p>
            <a:pPr lvl="1"/>
            <a:r>
              <a:rPr lang="en-US" sz="2000" dirty="0" smtClean="0"/>
              <a:t>Frameworks for composition are needed</a:t>
            </a:r>
          </a:p>
          <a:p>
            <a:pPr lvl="2"/>
            <a:r>
              <a:rPr lang="en-US" sz="1800" dirty="0" smtClean="0"/>
              <a:t>Tools, programming frameworks, software engineering</a:t>
            </a:r>
          </a:p>
          <a:p>
            <a:r>
              <a:rPr lang="en-US" sz="2400" dirty="0" smtClean="0"/>
              <a:t>Dealing with power usage dynamically, at the micro level, rather than statically at the macro level</a:t>
            </a:r>
          </a:p>
          <a:p>
            <a:pPr lvl="1"/>
            <a:r>
              <a:rPr lang="en-US" sz="2000" dirty="0" smtClean="0"/>
              <a:t>By the way, airplane electric power systems used to stage different uses, so that the maximum electricity used at a time is kept below a certain level and the generators can be smaller and lighter</a:t>
            </a:r>
          </a:p>
          <a:p>
            <a:pPr lvl="2"/>
            <a:r>
              <a:rPr lang="en-US" sz="1800" dirty="0" smtClean="0"/>
              <a:t>I don’t know whether that is still the case</a:t>
            </a:r>
          </a:p>
          <a:p>
            <a:endParaRPr lang="en-US" sz="2400" dirty="0"/>
          </a:p>
        </p:txBody>
      </p:sp>
      <p:sp>
        <p:nvSpPr>
          <p:cNvPr id="4" name="Footer Placeholder 3"/>
          <p:cNvSpPr>
            <a:spLocks noGrp="1"/>
          </p:cNvSpPr>
          <p:nvPr>
            <p:ph type="ftr" sz="quarter" idx="11"/>
          </p:nvPr>
        </p:nvSpPr>
        <p:spPr/>
        <p:txBody>
          <a:bodyPr/>
          <a:lstStyle/>
          <a:p>
            <a:r>
              <a:rPr lang="en-US" smtClean="0"/>
              <a:t>Messina HPCC'11 March 30, 2011</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 that </a:t>
            </a:r>
            <a:r>
              <a:rPr lang="en-US" dirty="0" smtClean="0"/>
              <a:t>teach us what to</a:t>
            </a:r>
            <a:r>
              <a:rPr lang="en-US" dirty="0" smtClean="0"/>
              <a:t> avoid?</a:t>
            </a:r>
            <a:endParaRPr lang="en-US" dirty="0"/>
          </a:p>
        </p:txBody>
      </p:sp>
      <p:sp>
        <p:nvSpPr>
          <p:cNvPr id="3" name="Content Placeholder 2"/>
          <p:cNvSpPr>
            <a:spLocks noGrp="1"/>
          </p:cNvSpPr>
          <p:nvPr>
            <p:ph idx="1"/>
          </p:nvPr>
        </p:nvSpPr>
        <p:spPr/>
        <p:txBody>
          <a:bodyPr/>
          <a:lstStyle/>
          <a:p>
            <a:r>
              <a:rPr lang="en-US" sz="2400" dirty="0" smtClean="0"/>
              <a:t>Do </a:t>
            </a:r>
            <a:r>
              <a:rPr lang="en-US" sz="2400" dirty="0" smtClean="0"/>
              <a:t>we always in the end throw much of the burden to software advances that are unrealistic?  E.g., 1996-7 NASA study that says new languages and compilers will do a lot of the heavy lifting in achieving viable </a:t>
            </a:r>
            <a:r>
              <a:rPr lang="en-US" sz="2400" dirty="0" err="1" smtClean="0"/>
              <a:t>petaflops</a:t>
            </a:r>
            <a:r>
              <a:rPr lang="en-US" sz="2400" dirty="0" smtClean="0"/>
              <a:t>?</a:t>
            </a:r>
            <a:endParaRPr lang="en-US" sz="2400" dirty="0" smtClean="0"/>
          </a:p>
          <a:p>
            <a:r>
              <a:rPr lang="en-US" sz="2400" dirty="0" smtClean="0"/>
              <a:t>In this conference we have learned that such software advances are no longer unrealistic!</a:t>
            </a:r>
          </a:p>
          <a:p>
            <a:r>
              <a:rPr lang="en-US" sz="2400" dirty="0" smtClean="0"/>
              <a:t>Bravo! And I am not being sarcastic, it will be great when it happens</a:t>
            </a:r>
          </a:p>
          <a:p>
            <a:pPr lvl="1"/>
            <a:r>
              <a:rPr lang="en-US" sz="2400" dirty="0" smtClean="0"/>
              <a:t>Punctuated evolution/phase changes do happen</a:t>
            </a:r>
            <a:endParaRPr lang="en-US" sz="2400" dirty="0" smtClean="0"/>
          </a:p>
        </p:txBody>
      </p:sp>
      <p:sp>
        <p:nvSpPr>
          <p:cNvPr id="4" name="Footer Placeholder 3"/>
          <p:cNvSpPr>
            <a:spLocks noGrp="1"/>
          </p:cNvSpPr>
          <p:nvPr>
            <p:ph type="ftr" sz="quarter" idx="11"/>
          </p:nvPr>
        </p:nvSpPr>
        <p:spPr/>
        <p:txBody>
          <a:bodyPr/>
          <a:lstStyle/>
          <a:p>
            <a:r>
              <a:rPr lang="en-US" smtClean="0"/>
              <a:t>Messina HPCC'11 March 30, 2011</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The Xerox Star </a:t>
            </a:r>
            <a:r>
              <a:rPr lang="en-US" dirty="0" smtClean="0"/>
              <a:t>workstation </a:t>
            </a:r>
            <a:endParaRPr lang="en-US" dirty="0"/>
          </a:p>
        </p:txBody>
      </p:sp>
      <p:sp>
        <p:nvSpPr>
          <p:cNvPr id="3" name="Content Placeholder 2"/>
          <p:cNvSpPr>
            <a:spLocks noGrp="1"/>
          </p:cNvSpPr>
          <p:nvPr>
            <p:ph idx="1"/>
          </p:nvPr>
        </p:nvSpPr>
        <p:spPr>
          <a:xfrm>
            <a:off x="457200" y="838200"/>
            <a:ext cx="8229600" cy="4525963"/>
          </a:xfrm>
        </p:spPr>
        <p:txBody>
          <a:bodyPr/>
          <a:lstStyle/>
          <a:p>
            <a:r>
              <a:rPr lang="en-US" dirty="0" smtClean="0"/>
              <a:t>The </a:t>
            </a:r>
            <a:r>
              <a:rPr lang="en-US" b="1" dirty="0" smtClean="0"/>
              <a:t>Star</a:t>
            </a:r>
            <a:r>
              <a:rPr lang="en-US" dirty="0" smtClean="0"/>
              <a:t> </a:t>
            </a:r>
            <a:r>
              <a:rPr lang="en-US" dirty="0" smtClean="0">
                <a:hlinkClick r:id="rId2"/>
              </a:rPr>
              <a:t>workstation</a:t>
            </a:r>
            <a:r>
              <a:rPr lang="en-US" dirty="0" smtClean="0"/>
              <a:t>, officially known as the </a:t>
            </a:r>
            <a:r>
              <a:rPr lang="en-US" b="1" dirty="0" smtClean="0"/>
              <a:t>Xerox 8010 Information System</a:t>
            </a:r>
            <a:r>
              <a:rPr lang="en-US" dirty="0" smtClean="0"/>
              <a:t>, was introduced by </a:t>
            </a:r>
            <a:r>
              <a:rPr lang="en-US" dirty="0" smtClean="0">
                <a:hlinkClick r:id="rId3"/>
              </a:rPr>
              <a:t>Xerox</a:t>
            </a:r>
            <a:r>
              <a:rPr lang="en-US" dirty="0" smtClean="0"/>
              <a:t> Corporation in 1981. It was the first commercial system to incorporate various technologies that today have become commonplace in </a:t>
            </a:r>
            <a:r>
              <a:rPr lang="en-US" dirty="0" smtClean="0">
                <a:hlinkClick r:id="rId4"/>
              </a:rPr>
              <a:t>personal computers</a:t>
            </a:r>
            <a:r>
              <a:rPr lang="en-US" dirty="0" smtClean="0"/>
              <a:t>, including a </a:t>
            </a:r>
            <a:r>
              <a:rPr lang="en-US" dirty="0" smtClean="0">
                <a:hlinkClick r:id="rId5"/>
              </a:rPr>
              <a:t>bitmapped</a:t>
            </a:r>
            <a:r>
              <a:rPr lang="en-US" dirty="0" smtClean="0"/>
              <a:t> display, a window-based </a:t>
            </a:r>
            <a:r>
              <a:rPr lang="en-US" dirty="0" smtClean="0">
                <a:hlinkClick r:id="rId6"/>
              </a:rPr>
              <a:t>graphical user interface</a:t>
            </a:r>
            <a:r>
              <a:rPr lang="en-US" dirty="0" smtClean="0"/>
              <a:t>, </a:t>
            </a:r>
            <a:r>
              <a:rPr lang="en-US" dirty="0" smtClean="0">
                <a:hlinkClick r:id="rId7"/>
              </a:rPr>
              <a:t>icons</a:t>
            </a:r>
            <a:r>
              <a:rPr lang="en-US" dirty="0" smtClean="0"/>
              <a:t>, </a:t>
            </a:r>
            <a:r>
              <a:rPr lang="en-US" dirty="0" smtClean="0">
                <a:hlinkClick r:id="rId8"/>
              </a:rPr>
              <a:t>folders</a:t>
            </a:r>
            <a:r>
              <a:rPr lang="en-US" dirty="0" smtClean="0"/>
              <a:t>, </a:t>
            </a:r>
            <a:r>
              <a:rPr lang="en-US" dirty="0" smtClean="0">
                <a:hlinkClick r:id="rId9"/>
              </a:rPr>
              <a:t>mouse</a:t>
            </a:r>
            <a:r>
              <a:rPr lang="en-US" dirty="0" smtClean="0"/>
              <a:t>, </a:t>
            </a:r>
            <a:r>
              <a:rPr lang="en-US" dirty="0" smtClean="0">
                <a:hlinkClick r:id="rId10"/>
              </a:rPr>
              <a:t>Ethernet</a:t>
            </a:r>
            <a:r>
              <a:rPr lang="en-US" dirty="0" smtClean="0"/>
              <a:t> </a:t>
            </a:r>
            <a:r>
              <a:rPr lang="en-US" dirty="0" smtClean="0">
                <a:hlinkClick r:id="rId11"/>
              </a:rPr>
              <a:t>networking</a:t>
            </a:r>
            <a:r>
              <a:rPr lang="en-US" dirty="0" smtClean="0"/>
              <a:t>, </a:t>
            </a:r>
            <a:r>
              <a:rPr lang="en-US" dirty="0" smtClean="0">
                <a:hlinkClick r:id="rId12"/>
              </a:rPr>
              <a:t>file servers</a:t>
            </a:r>
            <a:r>
              <a:rPr lang="en-US" dirty="0" smtClean="0"/>
              <a:t>, </a:t>
            </a:r>
            <a:r>
              <a:rPr lang="en-US" dirty="0" smtClean="0">
                <a:hlinkClick r:id="rId13"/>
              </a:rPr>
              <a:t>print servers</a:t>
            </a:r>
            <a:r>
              <a:rPr lang="en-US" dirty="0" smtClean="0"/>
              <a:t> and </a:t>
            </a:r>
            <a:r>
              <a:rPr lang="en-US" dirty="0" smtClean="0">
                <a:hlinkClick r:id="rId14"/>
              </a:rPr>
              <a:t>e-mail</a:t>
            </a:r>
            <a:r>
              <a:rPr lang="en-US" dirty="0" smtClean="0"/>
              <a:t>. It cost ~$16K (a lot of money in 1981, about $39,000 in today’s dollars), was aimed at clerical work, and was somewhat slow. </a:t>
            </a:r>
          </a:p>
          <a:p>
            <a:r>
              <a:rPr lang="en-US" dirty="0" smtClean="0"/>
              <a:t> It flopped.  Does that mean it was a bad idea?  Well, we all have similar systems and use them mostly for clerical work, could not live without them, right?  The moral of the story is that a good design has to also have the right performance and price-performance. Although a single unit sold for $16,000, a typical office would have to purchase at least 2 or 3 machines along with a file server and a name server/print server. Spending $50,000 to $100,000 for a complete installation was not an easy sell, when a secretary's annual salary was about $12,000.</a:t>
            </a:r>
            <a:endParaRPr lang="en-US" dirty="0" smtClean="0"/>
          </a:p>
          <a:p>
            <a:r>
              <a:rPr lang="en-US" dirty="0" smtClean="0"/>
              <a:t>The system </a:t>
            </a:r>
            <a:r>
              <a:rPr lang="en-US" dirty="0" smtClean="0"/>
              <a:t>was also </a:t>
            </a:r>
            <a:r>
              <a:rPr lang="en-US" dirty="0" smtClean="0"/>
              <a:t>very </a:t>
            </a:r>
            <a:r>
              <a:rPr lang="en-US" dirty="0" smtClean="0"/>
              <a:t>slow, in part due to the limited hardware of the era, and in part due to a poorly implemented file system; saving a large file could take minutes. Crashes could be followed by an hours-long process called "file scavenging", signaled by the appearance of the diagnostic code '7511' in the top left corner of the screen.</a:t>
            </a:r>
          </a:p>
          <a:p>
            <a:endParaRPr lang="en-US" dirty="0"/>
          </a:p>
        </p:txBody>
      </p:sp>
      <p:sp>
        <p:nvSpPr>
          <p:cNvPr id="4" name="Footer Placeholder 3"/>
          <p:cNvSpPr>
            <a:spLocks noGrp="1"/>
          </p:cNvSpPr>
          <p:nvPr>
            <p:ph type="ftr" sz="quarter" idx="11"/>
          </p:nvPr>
        </p:nvSpPr>
        <p:spPr/>
        <p:txBody>
          <a:bodyPr/>
          <a:lstStyle/>
          <a:p>
            <a:r>
              <a:rPr lang="en-US" smtClean="0"/>
              <a:t>Messina HPCC'11 March 30, 2011</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Clearly there was no future in workstations like the Xerox Star</a:t>
            </a:r>
            <a:endParaRPr lang="en-US" sz="2800" dirty="0"/>
          </a:p>
        </p:txBody>
      </p:sp>
      <p:sp>
        <p:nvSpPr>
          <p:cNvPr id="3" name="Content Placeholder 2"/>
          <p:cNvSpPr>
            <a:spLocks noGrp="1"/>
          </p:cNvSpPr>
          <p:nvPr>
            <p:ph idx="1"/>
          </p:nvPr>
        </p:nvSpPr>
        <p:spPr>
          <a:xfrm>
            <a:off x="381000" y="1600200"/>
            <a:ext cx="8686800" cy="4525963"/>
          </a:xfrm>
        </p:spPr>
        <p:txBody>
          <a:bodyPr/>
          <a:lstStyle/>
          <a:p>
            <a:r>
              <a:rPr lang="en-US" sz="2400" dirty="0" smtClean="0"/>
              <a:t>How does this digression relate to </a:t>
            </a:r>
            <a:r>
              <a:rPr lang="en-US" sz="2400" dirty="0" err="1" smtClean="0"/>
              <a:t>exascale</a:t>
            </a:r>
            <a:r>
              <a:rPr lang="en-US" sz="2400" dirty="0" smtClean="0"/>
              <a:t>?</a:t>
            </a:r>
          </a:p>
          <a:p>
            <a:endParaRPr lang="en-US" sz="2400" dirty="0" smtClean="0"/>
          </a:p>
          <a:p>
            <a:r>
              <a:rPr lang="en-US" sz="2400" dirty="0" smtClean="0"/>
              <a:t>Have a few more glasses of wine and you will be able to tell me</a:t>
            </a:r>
            <a:endParaRPr lang="en-US" sz="2400" dirty="0"/>
          </a:p>
        </p:txBody>
      </p:sp>
      <p:sp>
        <p:nvSpPr>
          <p:cNvPr id="4" name="Footer Placeholder 3"/>
          <p:cNvSpPr>
            <a:spLocks noGrp="1"/>
          </p:cNvSpPr>
          <p:nvPr>
            <p:ph type="ftr" sz="quarter" idx="11"/>
          </p:nvPr>
        </p:nvSpPr>
        <p:spPr/>
        <p:txBody>
          <a:bodyPr/>
          <a:lstStyle/>
          <a:p>
            <a:r>
              <a:rPr lang="en-US" smtClean="0"/>
              <a:t>Messina HPCC'11 March 30, 2011</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 America Race Track, Elkhart Lake, Wisconsin</a:t>
            </a:r>
            <a:endParaRPr lang="en-US" dirty="0"/>
          </a:p>
        </p:txBody>
      </p:sp>
      <p:pic>
        <p:nvPicPr>
          <p:cNvPr id="6" name="Content Placeholder 5" descr="RoadAmerica course map.pdf"/>
          <p:cNvPicPr>
            <a:picLocks noGrp="1" noChangeAspect="1"/>
          </p:cNvPicPr>
          <p:nvPr>
            <p:ph idx="1"/>
          </p:nvPr>
        </p:nvPicPr>
        <mc:AlternateContent>
          <mc:Choice xmlns:ma="http://schemas.microsoft.com/office/mac/drawingml/2008/main" Requires="ma">
            <p:blipFill>
              <a:blip r:embed="rId3"/>
              <a:srcRect l="-67655" r="-67655"/>
              <a:stretch>
                <a:fillRect/>
              </a:stretch>
            </p:blipFill>
          </mc:Choice>
          <mc:Fallback>
            <p:blipFill>
              <a:blip r:embed="rId4"/>
              <a:srcRect l="-67655" r="-67655"/>
              <a:stretch>
                <a:fillRect/>
              </a:stretch>
            </p:blipFill>
          </mc:Fallback>
        </mc:AlternateContent>
        <p:spPr>
          <a:xfrm>
            <a:off x="381000" y="457200"/>
            <a:ext cx="11084412" cy="6096000"/>
          </a:xfrm>
        </p:spPr>
      </p:pic>
      <p:sp>
        <p:nvSpPr>
          <p:cNvPr id="4" name="Footer Placeholder 3"/>
          <p:cNvSpPr>
            <a:spLocks noGrp="1"/>
          </p:cNvSpPr>
          <p:nvPr>
            <p:ph type="ftr" sz="quarter" idx="11"/>
          </p:nvPr>
        </p:nvSpPr>
        <p:spPr/>
        <p:txBody>
          <a:bodyPr/>
          <a:lstStyle/>
          <a:p>
            <a:r>
              <a:rPr lang="en-US" smtClean="0"/>
              <a:t>Messina HPCC'11 March 30, 2011</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3</a:t>
            </a:fld>
            <a:endParaRPr lang="en-US"/>
          </a:p>
        </p:txBody>
      </p:sp>
      <p:sp>
        <p:nvSpPr>
          <p:cNvPr id="7" name="TextBox 6"/>
          <p:cNvSpPr txBox="1"/>
          <p:nvPr/>
        </p:nvSpPr>
        <p:spPr>
          <a:xfrm>
            <a:off x="533400" y="2286000"/>
            <a:ext cx="3200400" cy="4185762"/>
          </a:xfrm>
          <a:prstGeom prst="rect">
            <a:avLst/>
          </a:prstGeom>
          <a:noFill/>
        </p:spPr>
        <p:txBody>
          <a:bodyPr wrap="square" rtlCol="0">
            <a:spAutoFit/>
          </a:bodyPr>
          <a:lstStyle/>
          <a:p>
            <a:r>
              <a:rPr lang="en-US" dirty="0" smtClean="0"/>
              <a:t>TRACK LENGTH 4.048 miles</a:t>
            </a:r>
          </a:p>
          <a:p>
            <a:r>
              <a:rPr lang="en-US" dirty="0" smtClean="0"/>
              <a:t>TRACK RECORD 1:39.866 / 145.924mph (234.791 </a:t>
            </a:r>
            <a:r>
              <a:rPr lang="en-US" dirty="0" err="1" smtClean="0"/>
              <a:t>kph) Dario</a:t>
            </a:r>
            <a:r>
              <a:rPr lang="en-US" dirty="0" smtClean="0"/>
              <a:t> </a:t>
            </a:r>
            <a:r>
              <a:rPr lang="en-US" dirty="0" err="1" smtClean="0"/>
              <a:t>Franchitti</a:t>
            </a:r>
            <a:r>
              <a:rPr lang="en-US" dirty="0" smtClean="0"/>
              <a:t>, 2000 </a:t>
            </a:r>
            <a:r>
              <a:rPr lang="en-US" b="1" dirty="0" smtClean="0"/>
              <a:t>Team </a:t>
            </a:r>
            <a:r>
              <a:rPr lang="en-US" b="1" dirty="0" err="1" smtClean="0"/>
              <a:t>Kool</a:t>
            </a:r>
            <a:r>
              <a:rPr lang="en-US" b="1" dirty="0" smtClean="0"/>
              <a:t> Green Honda Reynard</a:t>
            </a:r>
            <a:r>
              <a:rPr lang="en-US" dirty="0" smtClean="0"/>
              <a:t>, CART Championship Race</a:t>
            </a:r>
          </a:p>
          <a:p>
            <a:endParaRPr lang="en-US" b="1" dirty="0" smtClean="0"/>
          </a:p>
          <a:p>
            <a:r>
              <a:rPr lang="en-US" b="1" dirty="0" smtClean="0"/>
              <a:t>Porsche Cayman S track record: </a:t>
            </a:r>
            <a:r>
              <a:rPr lang="en-US" dirty="0" smtClean="0"/>
              <a:t>2:23.813 / 101.332 mph</a:t>
            </a:r>
          </a:p>
          <a:p>
            <a:endParaRPr lang="en-US" dirty="0" smtClean="0">
              <a:hlinkClick r:id="rId5"/>
            </a:endParaRPr>
          </a:p>
          <a:p>
            <a:r>
              <a:rPr lang="en-US" b="1" dirty="0" smtClean="0"/>
              <a:t>Toyota </a:t>
            </a:r>
            <a:r>
              <a:rPr lang="en-US" b="1" dirty="0" err="1" smtClean="0"/>
              <a:t>Prius</a:t>
            </a:r>
            <a:r>
              <a:rPr lang="en-US" b="1" dirty="0" smtClean="0"/>
              <a:t> lap time: ??</a:t>
            </a:r>
            <a:r>
              <a:rPr lang="en-US" b="1" dirty="0" smtClean="0"/>
              <a:t>?</a:t>
            </a:r>
          </a:p>
          <a:p>
            <a:r>
              <a:rPr lang="en-US" sz="1600" b="1" u="sng" dirty="0" smtClean="0">
                <a:hlinkClick r:id="rId5"/>
              </a:rPr>
              <a:t>Top speed is 112 mph</a:t>
            </a:r>
          </a:p>
          <a:p>
            <a:r>
              <a:rPr lang="en-US" sz="1600" b="1" u="sng" dirty="0" smtClean="0">
                <a:hlinkClick r:id="rId5"/>
              </a:rPr>
              <a:t>0-60 in 11.0 sec.</a:t>
            </a:r>
            <a:endParaRPr lang="en-US" sz="1600" u="sng" dirty="0" smtClean="0">
              <a:hlinkClick r:id="rId5"/>
            </a:endParaRP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Summary</a:t>
            </a:r>
            <a:endParaRPr lang="en-US" dirty="0"/>
          </a:p>
        </p:txBody>
      </p:sp>
      <p:sp>
        <p:nvSpPr>
          <p:cNvPr id="3" name="Content Placeholder 2"/>
          <p:cNvSpPr>
            <a:spLocks noGrp="1"/>
          </p:cNvSpPr>
          <p:nvPr>
            <p:ph idx="1"/>
          </p:nvPr>
        </p:nvSpPr>
        <p:spPr/>
        <p:txBody>
          <a:bodyPr/>
          <a:lstStyle/>
          <a:p>
            <a:r>
              <a:rPr lang="en-US" sz="2400" dirty="0" smtClean="0"/>
              <a:t>The main lesson learned is that when we identify major issues and challenges </a:t>
            </a:r>
            <a:r>
              <a:rPr lang="en-US" sz="2400" dirty="0" smtClean="0">
                <a:solidFill>
                  <a:srgbClr val="FF0000"/>
                </a:solidFill>
              </a:rPr>
              <a:t>we do something about </a:t>
            </a:r>
            <a:r>
              <a:rPr lang="en-US" sz="2400" dirty="0" smtClean="0">
                <a:solidFill>
                  <a:srgbClr val="FF0000"/>
                </a:solidFill>
              </a:rPr>
              <a:t>them</a:t>
            </a:r>
            <a:endParaRPr lang="en-US" sz="2400" dirty="0" smtClean="0">
              <a:solidFill>
                <a:srgbClr val="FF0000"/>
              </a:solidFill>
            </a:endParaRPr>
          </a:p>
          <a:p>
            <a:r>
              <a:rPr lang="en-US" sz="2400" dirty="0" smtClean="0"/>
              <a:t>Instead of wringing our hands and claiming we need to abandon our current technologies (hardware and software writ large), we need to be scholarly first and then decide what to throw out, what to refine/adapt, and what to invent</a:t>
            </a:r>
          </a:p>
          <a:p>
            <a:r>
              <a:rPr lang="en-US" sz="2400" dirty="0" smtClean="0"/>
              <a:t>Engage in an effort that is the </a:t>
            </a:r>
            <a:r>
              <a:rPr lang="en-US" sz="2400" dirty="0" err="1" smtClean="0"/>
              <a:t>exascale</a:t>
            </a:r>
            <a:r>
              <a:rPr lang="en-US" sz="2400" dirty="0" smtClean="0"/>
              <a:t>/moral equivalent of the MPI Forum, in the context of programming models (even though MPI is not a programming model)</a:t>
            </a:r>
          </a:p>
        </p:txBody>
      </p:sp>
      <p:sp>
        <p:nvSpPr>
          <p:cNvPr id="4" name="Footer Placeholder 3"/>
          <p:cNvSpPr>
            <a:spLocks noGrp="1"/>
          </p:cNvSpPr>
          <p:nvPr>
            <p:ph type="ftr" sz="quarter" idx="11"/>
          </p:nvPr>
        </p:nvSpPr>
        <p:spPr/>
        <p:txBody>
          <a:bodyPr/>
          <a:lstStyle/>
          <a:p>
            <a:r>
              <a:rPr lang="en-US" smtClean="0"/>
              <a:t>Messina HPCC'11 March 30, 2011</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summary</a:t>
            </a:r>
            <a:endParaRPr lang="en-US" dirty="0"/>
          </a:p>
        </p:txBody>
      </p:sp>
      <p:sp>
        <p:nvSpPr>
          <p:cNvPr id="3" name="Content Placeholder 2"/>
          <p:cNvSpPr>
            <a:spLocks noGrp="1"/>
          </p:cNvSpPr>
          <p:nvPr>
            <p:ph idx="1"/>
          </p:nvPr>
        </p:nvSpPr>
        <p:spPr>
          <a:xfrm>
            <a:off x="457200" y="1219200"/>
            <a:ext cx="8229600" cy="4525963"/>
          </a:xfrm>
        </p:spPr>
        <p:txBody>
          <a:bodyPr/>
          <a:lstStyle/>
          <a:p>
            <a:r>
              <a:rPr lang="en-US" sz="2400" dirty="0" smtClean="0"/>
              <a:t>We </a:t>
            </a:r>
            <a:r>
              <a:rPr lang="en-US" sz="2400" dirty="0" smtClean="0"/>
              <a:t>need to take a longer-term view in HPC R&amp;D and fund apps, algorithm, architecture, and software developers at a level that enables them to address the evolving computing environment</a:t>
            </a:r>
          </a:p>
          <a:p>
            <a:pPr lvl="1"/>
            <a:r>
              <a:rPr lang="en-US" sz="2000" dirty="0" smtClean="0"/>
              <a:t>This has to be a separate effort, longer-term than fielding the first </a:t>
            </a:r>
            <a:r>
              <a:rPr lang="en-US" sz="2000" dirty="0" err="1" smtClean="0"/>
              <a:t>exascale</a:t>
            </a:r>
            <a:r>
              <a:rPr lang="en-US" sz="2000" dirty="0" smtClean="0"/>
              <a:t> systems</a:t>
            </a:r>
            <a:endParaRPr lang="en-US" sz="2000" dirty="0" smtClean="0"/>
          </a:p>
          <a:p>
            <a:pPr lvl="1"/>
            <a:r>
              <a:rPr lang="en-US" sz="2000" dirty="0" smtClean="0"/>
              <a:t>But with periodic evaluation of new approaches, to decide whether to prototype at scale and maybe adopt</a:t>
            </a:r>
          </a:p>
          <a:p>
            <a:r>
              <a:rPr lang="en-US" sz="2400" dirty="0" smtClean="0"/>
              <a:t>We </a:t>
            </a:r>
            <a:r>
              <a:rPr lang="en-US" sz="2400" dirty="0" smtClean="0"/>
              <a:t>should quit circling the wagons and shooting inwards (Bill </a:t>
            </a:r>
            <a:r>
              <a:rPr lang="en-US" sz="2400" dirty="0" err="1" smtClean="0"/>
              <a:t>Wulf</a:t>
            </a:r>
            <a:r>
              <a:rPr lang="en-US" sz="2400" dirty="0" smtClean="0"/>
              <a:t>)</a:t>
            </a:r>
            <a:r>
              <a:rPr lang="en-US" sz="2400" dirty="0" smtClean="0"/>
              <a:t>.</a:t>
            </a:r>
          </a:p>
          <a:p>
            <a:r>
              <a:rPr lang="en-US" sz="2400" dirty="0" smtClean="0"/>
              <a:t>And it would be nice if – as in the early days of parallel computers – funding agencies worked together</a:t>
            </a:r>
          </a:p>
          <a:p>
            <a:pPr lvl="1"/>
            <a:endParaRPr lang="en-US" sz="2000" dirty="0" smtClean="0"/>
          </a:p>
          <a:p>
            <a:endParaRPr lang="en-US" sz="2400" dirty="0"/>
          </a:p>
        </p:txBody>
      </p:sp>
      <p:sp>
        <p:nvSpPr>
          <p:cNvPr id="4" name="Footer Placeholder 3"/>
          <p:cNvSpPr>
            <a:spLocks noGrp="1"/>
          </p:cNvSpPr>
          <p:nvPr>
            <p:ph type="ftr" sz="quarter" idx="11"/>
          </p:nvPr>
        </p:nvSpPr>
        <p:spPr/>
        <p:txBody>
          <a:bodyPr/>
          <a:lstStyle/>
          <a:p>
            <a:r>
              <a:rPr lang="en-US" smtClean="0"/>
              <a:t>Messina HPCC'11 March 30, 2011</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31</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Calibration</a:t>
            </a:r>
            <a:endParaRPr lang="en-US" sz="3200" dirty="0"/>
          </a:p>
        </p:txBody>
      </p:sp>
      <p:sp>
        <p:nvSpPr>
          <p:cNvPr id="3" name="Content Placeholder 2"/>
          <p:cNvSpPr>
            <a:spLocks noGrp="1"/>
          </p:cNvSpPr>
          <p:nvPr>
            <p:ph idx="1"/>
          </p:nvPr>
        </p:nvSpPr>
        <p:spPr>
          <a:xfrm>
            <a:off x="457200" y="990600"/>
            <a:ext cx="8229600" cy="5029200"/>
          </a:xfrm>
        </p:spPr>
        <p:txBody>
          <a:bodyPr/>
          <a:lstStyle/>
          <a:p>
            <a:r>
              <a:rPr lang="en-US" sz="2800" dirty="0" smtClean="0"/>
              <a:t>The same DNA genotype report said I am unlikely to develop Alzheimer’s </a:t>
            </a:r>
            <a:r>
              <a:rPr lang="en-US" sz="2800" dirty="0" smtClean="0"/>
              <a:t>disease (3%)</a:t>
            </a:r>
          </a:p>
          <a:p>
            <a:pPr lvl="1"/>
            <a:r>
              <a:rPr lang="en-US" sz="2600" dirty="0" smtClean="0"/>
              <a:t>Maybe because I already have it?</a:t>
            </a:r>
          </a:p>
          <a:p>
            <a:r>
              <a:rPr lang="en-US" sz="2800" dirty="0" smtClean="0"/>
              <a:t>Am I supposed to talk about computers instead of cars?</a:t>
            </a:r>
          </a:p>
          <a:p>
            <a:r>
              <a:rPr lang="en-US" sz="2800" dirty="0" smtClean="0"/>
              <a:t>Maybe I was thinking that if I were buying a car merely for transportation, a </a:t>
            </a:r>
            <a:r>
              <a:rPr lang="en-US" sz="2800" dirty="0" err="1" smtClean="0"/>
              <a:t>Prius</a:t>
            </a:r>
            <a:r>
              <a:rPr lang="en-US" sz="2800" dirty="0" smtClean="0"/>
              <a:t> would be a good</a:t>
            </a:r>
            <a:r>
              <a:rPr lang="en-US" sz="2800" dirty="0" smtClean="0"/>
              <a:t> (albeit boring) choice</a:t>
            </a:r>
            <a:r>
              <a:rPr lang="en-US" sz="2800" dirty="0" smtClean="0"/>
              <a:t>, whereas if I wanted to</a:t>
            </a:r>
            <a:r>
              <a:rPr lang="en-US" sz="2800" dirty="0" smtClean="0"/>
              <a:t> go fast, maybe race</a:t>
            </a:r>
            <a:r>
              <a:rPr lang="en-US" sz="2800" dirty="0" smtClean="0"/>
              <a:t>, a Porsche might be a good choice</a:t>
            </a:r>
          </a:p>
          <a:p>
            <a:pPr lvl="1"/>
            <a:r>
              <a:rPr lang="en-US" sz="2600" dirty="0" smtClean="0"/>
              <a:t>A Honda race car is much too </a:t>
            </a:r>
            <a:r>
              <a:rPr lang="en-US" sz="2600" dirty="0" smtClean="0"/>
              <a:t>expensive</a:t>
            </a:r>
          </a:p>
          <a:p>
            <a:pPr lvl="2"/>
            <a:r>
              <a:rPr lang="en-US" sz="2400" dirty="0" smtClean="0"/>
              <a:t>Very small client base</a:t>
            </a:r>
          </a:p>
          <a:p>
            <a:endParaRPr lang="en-US" sz="2800" dirty="0" smtClean="0"/>
          </a:p>
        </p:txBody>
      </p:sp>
      <p:sp>
        <p:nvSpPr>
          <p:cNvPr id="4" name="Footer Placeholder 3"/>
          <p:cNvSpPr>
            <a:spLocks noGrp="1"/>
          </p:cNvSpPr>
          <p:nvPr>
            <p:ph type="ftr" sz="quarter" idx="11"/>
          </p:nvPr>
        </p:nvSpPr>
        <p:spPr/>
        <p:txBody>
          <a:bodyPr/>
          <a:lstStyle/>
          <a:p>
            <a:r>
              <a:rPr lang="en-US" smtClean="0"/>
              <a:t>Messina HPCC'11 March 30, 2011</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Messina HPCC'11 March 30, 2011</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5</a:t>
            </a:fld>
            <a:endParaRPr lang="en-US"/>
          </a:p>
        </p:txBody>
      </p:sp>
      <p:pic>
        <p:nvPicPr>
          <p:cNvPr id="6" name="Picture 5"/>
          <p:cNvPicPr>
            <a:picLocks noChangeAspect="1"/>
          </p:cNvPicPr>
          <p:nvPr/>
        </p:nvPicPr>
        <p:blipFill>
          <a:blip r:embed="rId2"/>
          <a:stretch>
            <a:fillRect/>
          </a:stretch>
        </p:blipFill>
        <p:spPr>
          <a:xfrm>
            <a:off x="76200" y="152400"/>
            <a:ext cx="9321800" cy="69977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am in trouble</a:t>
            </a:r>
            <a:endParaRPr lang="en-US" dirty="0"/>
          </a:p>
        </p:txBody>
      </p:sp>
      <p:sp>
        <p:nvSpPr>
          <p:cNvPr id="3" name="Content Placeholder 2"/>
          <p:cNvSpPr>
            <a:spLocks noGrp="1"/>
          </p:cNvSpPr>
          <p:nvPr>
            <p:ph idx="1"/>
          </p:nvPr>
        </p:nvSpPr>
        <p:spPr/>
        <p:txBody>
          <a:bodyPr/>
          <a:lstStyle/>
          <a:p>
            <a:r>
              <a:rPr lang="en-US" sz="2400" dirty="0" smtClean="0"/>
              <a:t>I can’t </a:t>
            </a:r>
            <a:r>
              <a:rPr lang="en-US" sz="2400" dirty="0" smtClean="0"/>
              <a:t>find many issues and experiences that do </a:t>
            </a:r>
            <a:r>
              <a:rPr lang="en-US" sz="2400" b="1" u="sng" dirty="0" smtClean="0"/>
              <a:t>not </a:t>
            </a:r>
            <a:r>
              <a:rPr lang="en-US" sz="2400" dirty="0" smtClean="0"/>
              <a:t>apply to the transition to </a:t>
            </a:r>
            <a:r>
              <a:rPr lang="en-US" sz="2400" dirty="0" err="1" smtClean="0"/>
              <a:t>exascale</a:t>
            </a:r>
            <a:endParaRPr lang="en-US" sz="2400" dirty="0" smtClean="0"/>
          </a:p>
          <a:p>
            <a:pPr lvl="1"/>
            <a:r>
              <a:rPr lang="en-US" sz="2000" dirty="0" smtClean="0"/>
              <a:t>There are a couple of new challenges that I will mention later</a:t>
            </a:r>
          </a:p>
          <a:p>
            <a:r>
              <a:rPr lang="en-US" sz="2400" dirty="0" smtClean="0"/>
              <a:t>But how many lessons will be put to use?</a:t>
            </a:r>
          </a:p>
          <a:p>
            <a:r>
              <a:rPr lang="en-US" sz="2400" dirty="0" smtClean="0"/>
              <a:t>Does the scientific computing community have Attention Deficit Disorder?</a:t>
            </a:r>
          </a:p>
        </p:txBody>
      </p:sp>
      <p:sp>
        <p:nvSpPr>
          <p:cNvPr id="4" name="Footer Placeholder 3"/>
          <p:cNvSpPr>
            <a:spLocks noGrp="1"/>
          </p:cNvSpPr>
          <p:nvPr>
            <p:ph type="ftr" sz="quarter" idx="11"/>
          </p:nvPr>
        </p:nvSpPr>
        <p:spPr/>
        <p:txBody>
          <a:bodyPr/>
          <a:lstStyle/>
          <a:p>
            <a:r>
              <a:rPr lang="en-US" smtClean="0"/>
              <a:t>Messina HPCC'11 March 30, 2011</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Transitions: serial to HPC serial</a:t>
            </a:r>
            <a:endParaRPr lang="en-US" dirty="0"/>
          </a:p>
        </p:txBody>
      </p:sp>
      <p:sp>
        <p:nvSpPr>
          <p:cNvPr id="3" name="Content Placeholder 2"/>
          <p:cNvSpPr>
            <a:spLocks noGrp="1"/>
          </p:cNvSpPr>
          <p:nvPr>
            <p:ph idx="1"/>
          </p:nvPr>
        </p:nvSpPr>
        <p:spPr>
          <a:xfrm>
            <a:off x="304800" y="990600"/>
            <a:ext cx="8839200" cy="4525963"/>
          </a:xfrm>
        </p:spPr>
        <p:txBody>
          <a:bodyPr/>
          <a:lstStyle/>
          <a:p>
            <a:r>
              <a:rPr lang="en-US" dirty="0" smtClean="0"/>
              <a:t>E.g., CDC </a:t>
            </a:r>
            <a:r>
              <a:rPr lang="en-US" dirty="0" smtClean="0"/>
              <a:t>6400, </a:t>
            </a:r>
            <a:r>
              <a:rPr lang="en-US" dirty="0" smtClean="0"/>
              <a:t>6600, 7600, IBM 360/195</a:t>
            </a:r>
          </a:p>
          <a:p>
            <a:r>
              <a:rPr lang="en-US" dirty="0" smtClean="0"/>
              <a:t>Memory access was an </a:t>
            </a:r>
            <a:r>
              <a:rPr lang="en-US" dirty="0" smtClean="0"/>
              <a:t>issue</a:t>
            </a:r>
          </a:p>
          <a:p>
            <a:pPr lvl="1"/>
            <a:r>
              <a:rPr lang="en-US" dirty="0" smtClean="0"/>
              <a:t>CDC: SCM, LCM, IBM: caches</a:t>
            </a:r>
          </a:p>
          <a:p>
            <a:r>
              <a:rPr lang="en-US" dirty="0" smtClean="0"/>
              <a:t>From Wikipedia, re the CDC 6600: </a:t>
            </a:r>
          </a:p>
          <a:p>
            <a:pPr lvl="1"/>
            <a:r>
              <a:rPr lang="en-US" dirty="0" smtClean="0"/>
              <a:t>Unlike most high-end projects, Cray realized that there was considerably more to performance than simple processor speed, </a:t>
            </a:r>
            <a:r>
              <a:rPr lang="en-US" dirty="0" smtClean="0">
                <a:solidFill>
                  <a:srgbClr val="080808"/>
                </a:solidFill>
              </a:rPr>
              <a:t>that I/O </a:t>
            </a:r>
            <a:r>
              <a:rPr lang="en-US" dirty="0" smtClean="0"/>
              <a:t>bandwidth had to be maximized as well in order to avoid "starving" the processor of data to crunch. As he later noted,</a:t>
            </a:r>
            <a:r>
              <a:rPr lang="en-US" dirty="0" smtClean="0"/>
              <a:t> </a:t>
            </a:r>
          </a:p>
          <a:p>
            <a:pPr lvl="1"/>
            <a:r>
              <a:rPr lang="en-US" sz="2400" i="1" dirty="0" smtClean="0">
                <a:solidFill>
                  <a:srgbClr val="FF0000"/>
                </a:solidFill>
              </a:rPr>
              <a:t>Anyone </a:t>
            </a:r>
            <a:r>
              <a:rPr lang="en-US" sz="2400" i="1" dirty="0" smtClean="0">
                <a:solidFill>
                  <a:srgbClr val="FF0000"/>
                </a:solidFill>
              </a:rPr>
              <a:t>can build a fast CPU. The trick is to build a fast system</a:t>
            </a:r>
            <a:r>
              <a:rPr lang="en-US" sz="2400" i="1" dirty="0" smtClean="0">
                <a:solidFill>
                  <a:srgbClr val="FF0000"/>
                </a:solidFill>
              </a:rPr>
              <a:t>.</a:t>
            </a:r>
            <a:endParaRPr lang="en-US" dirty="0" smtClean="0">
              <a:solidFill>
                <a:srgbClr val="FF0000"/>
              </a:solidFill>
            </a:endParaRPr>
          </a:p>
          <a:p>
            <a:r>
              <a:rPr lang="en-US" dirty="0" smtClean="0"/>
              <a:t>IBM </a:t>
            </a:r>
            <a:r>
              <a:rPr lang="en-US" dirty="0" smtClean="0"/>
              <a:t>STRETCH: </a:t>
            </a:r>
            <a:r>
              <a:rPr lang="en-US" dirty="0" smtClean="0"/>
              <a:t>co-design with LANL</a:t>
            </a:r>
          </a:p>
          <a:p>
            <a:pPr lvl="1"/>
            <a:r>
              <a:rPr lang="en-US" dirty="0" smtClean="0">
                <a:solidFill>
                  <a:srgbClr val="080808"/>
                </a:solidFill>
              </a:rPr>
              <a:t>IBM </a:t>
            </a:r>
            <a:r>
              <a:rPr lang="en-US" dirty="0" smtClean="0">
                <a:solidFill>
                  <a:srgbClr val="080808"/>
                </a:solidFill>
              </a:rPr>
              <a:t>7030</a:t>
            </a:r>
          </a:p>
          <a:p>
            <a:r>
              <a:rPr lang="en-US" dirty="0" smtClean="0"/>
              <a:t>LLNL LARC: co-design </a:t>
            </a:r>
          </a:p>
          <a:p>
            <a:r>
              <a:rPr lang="en-US" dirty="0" smtClean="0"/>
              <a:t>Portability was an issue</a:t>
            </a:r>
          </a:p>
          <a:p>
            <a:pPr lvl="1"/>
            <a:r>
              <a:rPr lang="en-US" dirty="0" smtClean="0"/>
              <a:t>Fortran variants “Fortran poisoning and its antidotes” Brian Smith</a:t>
            </a:r>
          </a:p>
          <a:p>
            <a:r>
              <a:rPr lang="en-US" dirty="0" smtClean="0"/>
              <a:t>Performance portability</a:t>
            </a:r>
          </a:p>
          <a:p>
            <a:r>
              <a:rPr lang="en-US" dirty="0" smtClean="0"/>
              <a:t>Mathematical software: the </a:t>
            </a:r>
            <a:r>
              <a:rPr lang="en-US" dirty="0" err="1" smtClean="0"/>
              <a:t>PACKs</a:t>
            </a:r>
            <a:endParaRPr lang="en-US" dirty="0" smtClean="0"/>
          </a:p>
        </p:txBody>
      </p:sp>
      <p:sp>
        <p:nvSpPr>
          <p:cNvPr id="4" name="Footer Placeholder 3"/>
          <p:cNvSpPr>
            <a:spLocks noGrp="1"/>
          </p:cNvSpPr>
          <p:nvPr>
            <p:ph type="ftr" sz="quarter" idx="11"/>
          </p:nvPr>
        </p:nvSpPr>
        <p:spPr/>
        <p:txBody>
          <a:bodyPr/>
          <a:lstStyle/>
          <a:p>
            <a:r>
              <a:rPr lang="en-US" smtClean="0"/>
              <a:t>Messina HPCC'11 March 30, 2011</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Transitions: serial to vector</a:t>
            </a:r>
            <a:endParaRPr lang="en-US" dirty="0"/>
          </a:p>
        </p:txBody>
      </p:sp>
      <p:sp>
        <p:nvSpPr>
          <p:cNvPr id="3" name="Content Placeholder 2"/>
          <p:cNvSpPr>
            <a:spLocks noGrp="1"/>
          </p:cNvSpPr>
          <p:nvPr>
            <p:ph idx="1"/>
          </p:nvPr>
        </p:nvSpPr>
        <p:spPr>
          <a:xfrm>
            <a:off x="457200" y="838200"/>
            <a:ext cx="8305800" cy="5257800"/>
          </a:xfrm>
        </p:spPr>
        <p:txBody>
          <a:bodyPr/>
          <a:lstStyle/>
          <a:p>
            <a:r>
              <a:rPr lang="en-US" sz="2400" dirty="0" smtClean="0"/>
              <a:t>CDC Star</a:t>
            </a:r>
          </a:p>
          <a:p>
            <a:pPr lvl="1"/>
            <a:r>
              <a:rPr lang="en-US" sz="2000" dirty="0" smtClean="0"/>
              <a:t>Memory-memory, long vector</a:t>
            </a:r>
            <a:endParaRPr lang="en-US" sz="2000" dirty="0" smtClean="0"/>
          </a:p>
          <a:p>
            <a:r>
              <a:rPr lang="en-US" sz="2400" dirty="0" smtClean="0"/>
              <a:t>Cray</a:t>
            </a:r>
            <a:r>
              <a:rPr lang="en-US" sz="2400" dirty="0" smtClean="0"/>
              <a:t>-1</a:t>
            </a:r>
          </a:p>
          <a:p>
            <a:pPr lvl="1"/>
            <a:r>
              <a:rPr lang="en-US" sz="2000" dirty="0" smtClean="0"/>
              <a:t>Co-design with LANL, </a:t>
            </a:r>
            <a:r>
              <a:rPr lang="en-US" sz="2000" dirty="0" smtClean="0"/>
              <a:t>NCAR, and others</a:t>
            </a:r>
          </a:p>
          <a:p>
            <a:pPr lvl="1"/>
            <a:r>
              <a:rPr lang="en-US" sz="2000" dirty="0" smtClean="0"/>
              <a:t>Register-register, short-vector, fastest clock so faster execution even if did not </a:t>
            </a:r>
            <a:r>
              <a:rPr lang="en-US" sz="2000" dirty="0" err="1" smtClean="0"/>
              <a:t>vectorize</a:t>
            </a:r>
            <a:endParaRPr lang="en-US" sz="2000" dirty="0" smtClean="0"/>
          </a:p>
          <a:p>
            <a:r>
              <a:rPr lang="en-US" sz="2400" dirty="0" smtClean="0"/>
              <a:t>Cray-1 software (what software?) </a:t>
            </a:r>
          </a:p>
          <a:p>
            <a:pPr lvl="1"/>
            <a:r>
              <a:rPr lang="en-US" sz="2000" dirty="0" smtClean="0"/>
              <a:t>DOE LWG</a:t>
            </a:r>
          </a:p>
          <a:p>
            <a:pPr lvl="1"/>
            <a:r>
              <a:rPr lang="en-US" sz="2000" dirty="0" smtClean="0"/>
              <a:t>CTSS</a:t>
            </a:r>
          </a:p>
          <a:p>
            <a:r>
              <a:rPr lang="en-US" sz="2400" dirty="0" smtClean="0"/>
              <a:t>Cray </a:t>
            </a:r>
            <a:r>
              <a:rPr lang="en-US" sz="2400" dirty="0" smtClean="0"/>
              <a:t>1976 talk at ANL, focus on cooling, </a:t>
            </a:r>
            <a:r>
              <a:rPr lang="en-US" sz="2400" dirty="0" smtClean="0"/>
              <a:t>packaging</a:t>
            </a:r>
          </a:p>
          <a:p>
            <a:r>
              <a:rPr lang="en-US" sz="2400" dirty="0" smtClean="0"/>
              <a:t>Fujitsu, Convex </a:t>
            </a:r>
            <a:r>
              <a:rPr lang="en-US" sz="2400" dirty="0" err="1" smtClean="0"/>
              <a:t>vectorizing</a:t>
            </a:r>
            <a:r>
              <a:rPr lang="en-US" sz="2400" dirty="0" smtClean="0"/>
              <a:t> compilers, later others, were very helpful</a:t>
            </a:r>
            <a:endParaRPr lang="en-US" sz="2400" dirty="0" smtClean="0"/>
          </a:p>
          <a:p>
            <a:r>
              <a:rPr lang="en-US" sz="2400" dirty="0" smtClean="0"/>
              <a:t>ETA-10 at </a:t>
            </a:r>
            <a:r>
              <a:rPr lang="en-US" sz="2400" dirty="0" smtClean="0"/>
              <a:t>FSU and algorithms for</a:t>
            </a:r>
            <a:r>
              <a:rPr lang="en-US" sz="2400" dirty="0" smtClean="0"/>
              <a:t> high-energy physics</a:t>
            </a:r>
            <a:endParaRPr lang="en-US" sz="2400" dirty="0" smtClean="0"/>
          </a:p>
        </p:txBody>
      </p:sp>
      <p:sp>
        <p:nvSpPr>
          <p:cNvPr id="4" name="Footer Placeholder 3"/>
          <p:cNvSpPr>
            <a:spLocks noGrp="1"/>
          </p:cNvSpPr>
          <p:nvPr>
            <p:ph type="ftr" sz="quarter" idx="11"/>
          </p:nvPr>
        </p:nvSpPr>
        <p:spPr/>
        <p:txBody>
          <a:bodyPr/>
          <a:lstStyle/>
          <a:p>
            <a:r>
              <a:rPr lang="en-US" smtClean="0"/>
              <a:t>Messina HPCC'11 March 30, 2011</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a:t>
            </a:r>
            <a:r>
              <a:rPr lang="en-US" dirty="0" smtClean="0"/>
              <a:t>learned from the ETA-10 at FSU</a:t>
            </a:r>
            <a:endParaRPr lang="en-US" dirty="0"/>
          </a:p>
        </p:txBody>
      </p:sp>
      <p:sp>
        <p:nvSpPr>
          <p:cNvPr id="3" name="Content Placeholder 2"/>
          <p:cNvSpPr>
            <a:spLocks noGrp="1"/>
          </p:cNvSpPr>
          <p:nvPr>
            <p:ph idx="1"/>
          </p:nvPr>
        </p:nvSpPr>
        <p:spPr/>
        <p:txBody>
          <a:bodyPr/>
          <a:lstStyle/>
          <a:p>
            <a:r>
              <a:rPr lang="en-US" sz="2000" dirty="0" smtClean="0"/>
              <a:t>The largest stumbling block with the ETA-10 was the apparent late start with serious operating system development</a:t>
            </a:r>
            <a:r>
              <a:rPr lang="en-US" sz="2000" dirty="0" smtClean="0">
                <a:solidFill>
                  <a:srgbClr val="FF0000"/>
                </a:solidFill>
              </a:rPr>
              <a:t>. The ETA-10 could have been more fully utilized from the beginning if a stable, robust operating system been available.</a:t>
            </a:r>
          </a:p>
          <a:p>
            <a:r>
              <a:rPr lang="en-US" sz="2000" dirty="0" smtClean="0"/>
              <a:t>Environmental support for a cryogenic supercomputer is not without cost. The original </a:t>
            </a:r>
            <a:r>
              <a:rPr lang="en-US" sz="2000" dirty="0" err="1" smtClean="0"/>
              <a:t>cryogenerator</a:t>
            </a:r>
            <a:r>
              <a:rPr lang="en-US" sz="2000" dirty="0" smtClean="0"/>
              <a:t> system, which recycled the nitrogen, experienced a higher frequency of maintenance periods and proved to be more expensive than just buying the liquid nitrogen in bulk and allowing the excess to vent off. Even so, over 7,000 gallons a week were required to keep the two cryostats containing the CPU boards at sufficient levels for daily operation.</a:t>
            </a:r>
          </a:p>
          <a:p>
            <a:r>
              <a:rPr lang="en-US" sz="2000" dirty="0" smtClean="0"/>
              <a:t>Vector algorithms were developed for high-energy physics calculations that were thought to be ill suited for vector architectures</a:t>
            </a:r>
          </a:p>
          <a:p>
            <a:pPr lvl="1"/>
            <a:endParaRPr lang="en-US" sz="1800" dirty="0"/>
          </a:p>
        </p:txBody>
      </p:sp>
      <p:sp>
        <p:nvSpPr>
          <p:cNvPr id="4" name="Footer Placeholder 3"/>
          <p:cNvSpPr>
            <a:spLocks noGrp="1"/>
          </p:cNvSpPr>
          <p:nvPr>
            <p:ph type="ftr" sz="quarter" idx="11"/>
          </p:nvPr>
        </p:nvSpPr>
        <p:spPr/>
        <p:txBody>
          <a:bodyPr/>
          <a:lstStyle/>
          <a:p>
            <a:r>
              <a:rPr lang="en-US" smtClean="0"/>
              <a:t>Messina HPCC'11 March 30, 2011</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ue design">
  <a:themeElements>
    <a:clrScheme name="Custom 7">
      <a:dk1>
        <a:srgbClr val="616161"/>
      </a:dk1>
      <a:lt1>
        <a:srgbClr val="FFFFFF"/>
      </a:lt1>
      <a:dk2>
        <a:srgbClr val="1F497D"/>
      </a:dk2>
      <a:lt2>
        <a:srgbClr val="D2D2D2"/>
      </a:lt2>
      <a:accent1>
        <a:srgbClr val="A6C4DE"/>
      </a:accent1>
      <a:accent2>
        <a:srgbClr val="D8AC28"/>
      </a:accent2>
      <a:accent3>
        <a:srgbClr val="A22B38"/>
      </a:accent3>
      <a:accent4>
        <a:srgbClr val="7AB800"/>
      </a:accent4>
      <a:accent5>
        <a:srgbClr val="9D7D9E"/>
      </a:accent5>
      <a:accent6>
        <a:srgbClr val="BF5C28"/>
      </a:accent6>
      <a:hlink>
        <a:srgbClr val="4D8ABE"/>
      </a:hlink>
      <a:folHlink>
        <a:srgbClr val="4D8ABE"/>
      </a:folHlink>
    </a:clrScheme>
    <a:fontScheme name="Blue design">
      <a:majorFont>
        <a:latin typeface="Trebuchet MS"/>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Blue design 1">
        <a:dk1>
          <a:srgbClr val="616161"/>
        </a:dk1>
        <a:lt1>
          <a:srgbClr val="FFFFFF"/>
        </a:lt1>
        <a:dk2>
          <a:srgbClr val="1F497D"/>
        </a:dk2>
        <a:lt2>
          <a:srgbClr val="D2D2D2"/>
        </a:lt2>
        <a:accent1>
          <a:srgbClr val="5C0426"/>
        </a:accent1>
        <a:accent2>
          <a:srgbClr val="9D7D9E"/>
        </a:accent2>
        <a:accent3>
          <a:srgbClr val="FFFFFF"/>
        </a:accent3>
        <a:accent4>
          <a:srgbClr val="525252"/>
        </a:accent4>
        <a:accent5>
          <a:srgbClr val="B5AAAC"/>
        </a:accent5>
        <a:accent6>
          <a:srgbClr val="8E718F"/>
        </a:accent6>
        <a:hlink>
          <a:srgbClr val="253D51"/>
        </a:hlink>
        <a:folHlink>
          <a:srgbClr val="0D204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Custom 11">
      <a:dk1>
        <a:srgbClr val="616161"/>
      </a:dk1>
      <a:lt1>
        <a:sysClr val="window" lastClr="FFFFFF"/>
      </a:lt1>
      <a:dk2>
        <a:srgbClr val="1F497D"/>
      </a:dk2>
      <a:lt2>
        <a:srgbClr val="D2D2D2"/>
      </a:lt2>
      <a:accent1>
        <a:srgbClr val="A6C4DE"/>
      </a:accent1>
      <a:accent2>
        <a:srgbClr val="D8AC28"/>
      </a:accent2>
      <a:accent3>
        <a:srgbClr val="A22B38"/>
      </a:accent3>
      <a:accent4>
        <a:srgbClr val="7AB800"/>
      </a:accent4>
      <a:accent5>
        <a:srgbClr val="4B7D9E"/>
      </a:accent5>
      <a:accent6>
        <a:srgbClr val="BF5C28"/>
      </a:accent6>
      <a:hlink>
        <a:srgbClr val="4D8ABE"/>
      </a:hlink>
      <a:folHlink>
        <a:srgbClr val="4D8AB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9710</TotalTime>
  <Words>3902</Words>
  <Application>Microsoft Macintosh PowerPoint</Application>
  <PresentationFormat>On-screen Show (4:3)</PresentationFormat>
  <Paragraphs>279</Paragraphs>
  <Slides>31</Slides>
  <Notes>1</Notes>
  <HiddenSlides>0</HiddenSlides>
  <MMClips>0</MMClips>
  <ScaleCrop>false</ScaleCrop>
  <HeadingPairs>
    <vt:vector size="4" baseType="variant">
      <vt:variant>
        <vt:lpstr>Design Template</vt:lpstr>
      </vt:variant>
      <vt:variant>
        <vt:i4>1</vt:i4>
      </vt:variant>
      <vt:variant>
        <vt:lpstr>Slide Titles</vt:lpstr>
      </vt:variant>
      <vt:variant>
        <vt:i4>31</vt:i4>
      </vt:variant>
    </vt:vector>
  </HeadingPairs>
  <TitlesOfParts>
    <vt:vector size="32" baseType="lpstr">
      <vt:lpstr>Blue design</vt:lpstr>
      <vt:lpstr>Lessons Learned: Relevant to Exascale—or Not?</vt:lpstr>
      <vt:lpstr>Disclaimer</vt:lpstr>
      <vt:lpstr>Road America Race Track, Elkhart Lake, Wisconsin</vt:lpstr>
      <vt:lpstr>Calibration</vt:lpstr>
      <vt:lpstr>Slide 5</vt:lpstr>
      <vt:lpstr>I am in trouble</vt:lpstr>
      <vt:lpstr>Transitions: serial to HPC serial</vt:lpstr>
      <vt:lpstr>Transitions: serial to vector</vt:lpstr>
      <vt:lpstr>Lessons learned from the ETA-10 at FSU</vt:lpstr>
      <vt:lpstr>Applications developers exploit new architectures if the perceived payoff is big enough</vt:lpstr>
      <vt:lpstr>Transitions: vector to parallel</vt:lpstr>
      <vt:lpstr>Transitions: vector to parallel (2)</vt:lpstr>
      <vt:lpstr>Transitions: parallel to highly parallel, terascale, petascale</vt:lpstr>
      <vt:lpstr>A quick quiz</vt:lpstr>
      <vt:lpstr>Answers</vt:lpstr>
      <vt:lpstr>Petaflops architecture and technologies – some predictions and analyses from 1995</vt:lpstr>
      <vt:lpstr>Architecture and technologies – some predictions and analyses from 1995</vt:lpstr>
      <vt:lpstr>A 1997 view of software for petaflops from a NASA-sponsored report</vt:lpstr>
      <vt:lpstr>Power consumption – A NASA study identifies power as the biggest obstacle to Petaflops, because of cost. A Petaflops Era Computing Analysis, Frank S. Preston, Computer Sciences Corporation, Hampton, Virginia, NASA/CR-1998-207652 </vt:lpstr>
      <vt:lpstr>Evolution versus revolution</vt:lpstr>
      <vt:lpstr>Key Issues: achieved performance at the individual core level</vt:lpstr>
      <vt:lpstr>Key Issues Accessing, moving, and storing data</vt:lpstr>
      <vt:lpstr>Resilience </vt:lpstr>
      <vt:lpstr>Co-design is a good approach-- and is not new</vt:lpstr>
      <vt:lpstr>Key issues have not changed that much; has the way we address them changed?</vt:lpstr>
      <vt:lpstr>What might be new challenges–- besides scale</vt:lpstr>
      <vt:lpstr>Lessons learned that teach us what to avoid?</vt:lpstr>
      <vt:lpstr>The Xerox Star workstation </vt:lpstr>
      <vt:lpstr>Clearly there was no future in workstations like the Xerox Star</vt:lpstr>
      <vt:lpstr>My Summary</vt:lpstr>
      <vt:lpstr>My summary</vt:lpstr>
    </vt:vector>
  </TitlesOfParts>
  <Manager/>
  <Company>Argonne National Laboratory</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ALCF Services Offering</dc:title>
  <dc:subject>Argonne Leadership Computing Facility</dc:subject>
  <dc:creator>David E. Martin</dc:creator>
  <cp:keywords/>
  <dc:description/>
  <cp:lastModifiedBy>Messina Paul</cp:lastModifiedBy>
  <cp:revision>263</cp:revision>
  <dcterms:created xsi:type="dcterms:W3CDTF">2011-04-26T05:00:46Z</dcterms:created>
  <dcterms:modified xsi:type="dcterms:W3CDTF">2011-04-27T00:33:30Z</dcterms:modified>
  <cp:category/>
</cp:coreProperties>
</file>