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9" r:id="rId1"/>
  </p:sldMasterIdLst>
  <p:notesMasterIdLst>
    <p:notesMasterId r:id="rId15"/>
  </p:notesMasterIdLst>
  <p:sldIdLst>
    <p:sldId id="256" r:id="rId2"/>
    <p:sldId id="257" r:id="rId3"/>
    <p:sldId id="260" r:id="rId4"/>
    <p:sldId id="267" r:id="rId5"/>
    <p:sldId id="258" r:id="rId6"/>
    <p:sldId id="259" r:id="rId7"/>
    <p:sldId id="264" r:id="rId8"/>
    <p:sldId id="263" r:id="rId9"/>
    <p:sldId id="266" r:id="rId10"/>
    <p:sldId id="262" r:id="rId11"/>
    <p:sldId id="261"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2B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26" autoAdjust="0"/>
    <p:restoredTop sz="94660"/>
  </p:normalViewPr>
  <p:slideViewPr>
    <p:cSldViewPr>
      <p:cViewPr varScale="1">
        <p:scale>
          <a:sx n="98" d="100"/>
          <a:sy n="98" d="100"/>
        </p:scale>
        <p:origin x="-45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28B957-C6E6-42AF-AEB8-6C8B76EB95A2}" type="datetimeFigureOut">
              <a:rPr lang="en-US" smtClean="0"/>
              <a:pPr/>
              <a:t>4/25/2011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339BDB-16C4-4B18-9DCD-A46AC9B533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8458200" y="0"/>
            <a:ext cx="685800" cy="369332"/>
          </a:xfrm>
          <a:prstGeom prst="rect">
            <a:avLst/>
          </a:prstGeom>
          <a:noFill/>
        </p:spPr>
        <p:txBody>
          <a:bodyPr wrap="square" rtlCol="0">
            <a:spAutoFit/>
          </a:bodyPr>
          <a:lstStyle/>
          <a:p>
            <a:fld id="{41C72DE6-A42F-445D-8532-D69BC70B9ED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Box 2"/>
          <p:cNvSpPr txBox="1"/>
          <p:nvPr userDrawn="1"/>
        </p:nvSpPr>
        <p:spPr>
          <a:xfrm>
            <a:off x="8458200" y="0"/>
            <a:ext cx="685800" cy="369332"/>
          </a:xfrm>
          <a:prstGeom prst="rect">
            <a:avLst/>
          </a:prstGeom>
          <a:noFill/>
        </p:spPr>
        <p:txBody>
          <a:bodyPr wrap="square" rtlCol="0">
            <a:spAutoFit/>
          </a:bodyPr>
          <a:lstStyle/>
          <a:p>
            <a:fld id="{41C72DE6-A42F-445D-8532-D69BC70B9ED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bwMode="auto">
          <a:xfrm>
            <a:off x="390525" y="304800"/>
            <a:ext cx="8343900" cy="838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67587" name="Rectangle 3"/>
          <p:cNvSpPr>
            <a:spLocks noGrp="1" noChangeArrowheads="1"/>
          </p:cNvSpPr>
          <p:nvPr>
            <p:ph type="body" idx="1"/>
          </p:nvPr>
        </p:nvSpPr>
        <p:spPr bwMode="auto">
          <a:xfrm>
            <a:off x="336550" y="1501775"/>
            <a:ext cx="8343900" cy="415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67588" name="Picture 7"/>
          <p:cNvPicPr>
            <a:picLocks noChangeAspect="1" noChangeArrowheads="1"/>
          </p:cNvPicPr>
          <p:nvPr/>
        </p:nvPicPr>
        <p:blipFill>
          <a:blip r:embed="rId5" cstate="print"/>
          <a:srcRect/>
          <a:stretch>
            <a:fillRect/>
          </a:stretch>
        </p:blipFill>
        <p:spPr bwMode="auto">
          <a:xfrm>
            <a:off x="7788275" y="6496050"/>
            <a:ext cx="920750" cy="212725"/>
          </a:xfrm>
          <a:prstGeom prst="rect">
            <a:avLst/>
          </a:prstGeom>
          <a:noFill/>
          <a:ln w="9525">
            <a:noFill/>
            <a:miter lim="800000"/>
            <a:headEnd/>
            <a:tailEnd/>
          </a:ln>
        </p:spPr>
      </p:pic>
      <p:pic>
        <p:nvPicPr>
          <p:cNvPr id="67589" name="Picture 10"/>
          <p:cNvPicPr>
            <a:picLocks noChangeAspect="1" noChangeArrowheads="1"/>
          </p:cNvPicPr>
          <p:nvPr/>
        </p:nvPicPr>
        <p:blipFill>
          <a:blip r:embed="rId6" cstate="print"/>
          <a:srcRect/>
          <a:stretch>
            <a:fillRect/>
          </a:stretch>
        </p:blipFill>
        <p:spPr bwMode="auto">
          <a:xfrm>
            <a:off x="190500" y="5791200"/>
            <a:ext cx="1430338" cy="660400"/>
          </a:xfrm>
          <a:prstGeom prst="rect">
            <a:avLst/>
          </a:prstGeom>
          <a:noFill/>
          <a:ln w="9525">
            <a:noFill/>
            <a:miter lim="800000"/>
            <a:headEnd/>
            <a:tailEnd/>
          </a:ln>
        </p:spPr>
      </p:pic>
      <p:sp>
        <p:nvSpPr>
          <p:cNvPr id="1036" name="Line 12"/>
          <p:cNvSpPr>
            <a:spLocks noChangeShapeType="1"/>
          </p:cNvSpPr>
          <p:nvPr/>
        </p:nvSpPr>
        <p:spPr bwMode="auto">
          <a:xfrm>
            <a:off x="1241425" y="6430963"/>
            <a:ext cx="7445375" cy="0"/>
          </a:xfrm>
          <a:prstGeom prst="line">
            <a:avLst/>
          </a:prstGeom>
          <a:noFill/>
          <a:ln w="9525">
            <a:solidFill>
              <a:schemeClr val="tx1"/>
            </a:solidFill>
            <a:round/>
            <a:headEnd/>
            <a:tailEnd/>
          </a:ln>
          <a:effectLst/>
        </p:spPr>
        <p:txBody>
          <a:bodyPr wrap="none" anchor="ctr"/>
          <a:lstStyle/>
          <a:p>
            <a:pPr algn="l" rtl="0" eaLnBrk="0" fontAlgn="base" hangingPunct="0">
              <a:spcBef>
                <a:spcPct val="0"/>
              </a:spcBef>
              <a:spcAft>
                <a:spcPct val="0"/>
              </a:spcAft>
              <a:defRPr/>
            </a:pPr>
            <a:endParaRPr lang="en-US" sz="2400" b="1" kern="1200" dirty="0">
              <a:solidFill>
                <a:srgbClr val="000000"/>
              </a:solidFill>
              <a:latin typeface="Times" pitchFamily="18" charset="0"/>
              <a:ea typeface="+mn-ea"/>
              <a:cs typeface="+mn-cs"/>
            </a:endParaRPr>
          </a:p>
        </p:txBody>
      </p:sp>
      <p:sp>
        <p:nvSpPr>
          <p:cNvPr id="1037" name="Line 13"/>
          <p:cNvSpPr>
            <a:spLocks noChangeShapeType="1"/>
          </p:cNvSpPr>
          <p:nvPr/>
        </p:nvSpPr>
        <p:spPr bwMode="auto">
          <a:xfrm>
            <a:off x="463550" y="6430963"/>
            <a:ext cx="355600" cy="0"/>
          </a:xfrm>
          <a:prstGeom prst="line">
            <a:avLst/>
          </a:prstGeom>
          <a:noFill/>
          <a:ln w="9525">
            <a:solidFill>
              <a:schemeClr val="tx1"/>
            </a:solidFill>
            <a:round/>
            <a:headEnd/>
            <a:tailEnd/>
          </a:ln>
          <a:effectLst/>
        </p:spPr>
        <p:txBody>
          <a:bodyPr wrap="none" anchor="ctr"/>
          <a:lstStyle/>
          <a:p>
            <a:pPr algn="l" rtl="0" eaLnBrk="0" fontAlgn="base" hangingPunct="0">
              <a:spcBef>
                <a:spcPct val="0"/>
              </a:spcBef>
              <a:spcAft>
                <a:spcPct val="0"/>
              </a:spcAft>
              <a:defRPr/>
            </a:pPr>
            <a:endParaRPr lang="en-US" sz="2400" b="1" kern="1200" dirty="0">
              <a:solidFill>
                <a:srgbClr val="000000"/>
              </a:solidFill>
              <a:latin typeface="Times" pitchFamily="18" charset="0"/>
              <a:ea typeface="+mn-ea"/>
              <a:cs typeface="+mn-cs"/>
            </a:endParaRPr>
          </a:p>
        </p:txBody>
      </p:sp>
      <p:sp>
        <p:nvSpPr>
          <p:cNvPr id="1038" name="Line 14"/>
          <p:cNvSpPr>
            <a:spLocks noChangeShapeType="1"/>
          </p:cNvSpPr>
          <p:nvPr/>
        </p:nvSpPr>
        <p:spPr bwMode="auto">
          <a:xfrm flipV="1">
            <a:off x="457200" y="1084262"/>
            <a:ext cx="8229600" cy="12700"/>
          </a:xfrm>
          <a:prstGeom prst="line">
            <a:avLst/>
          </a:prstGeom>
          <a:noFill/>
          <a:ln w="38100">
            <a:solidFill>
              <a:srgbClr val="FF8000"/>
            </a:solidFill>
            <a:round/>
            <a:headEnd/>
            <a:tailEnd/>
          </a:ln>
          <a:effectLst/>
        </p:spPr>
        <p:txBody>
          <a:bodyPr wrap="none" anchor="ctr"/>
          <a:lstStyle/>
          <a:p>
            <a:pPr algn="l" rtl="0" eaLnBrk="0" fontAlgn="base" hangingPunct="0">
              <a:spcBef>
                <a:spcPct val="0"/>
              </a:spcBef>
              <a:spcAft>
                <a:spcPct val="0"/>
              </a:spcAft>
              <a:defRPr/>
            </a:pPr>
            <a:endParaRPr lang="en-US" sz="2400" b="1" kern="1200" dirty="0">
              <a:solidFill>
                <a:srgbClr val="000000"/>
              </a:solidFill>
              <a:latin typeface="Times" pitchFamily="18" charset="0"/>
              <a:ea typeface="+mn-ea"/>
              <a:cs typeface="+mn-cs"/>
            </a:endParaRPr>
          </a:p>
        </p:txBody>
      </p:sp>
      <p:sp>
        <p:nvSpPr>
          <p:cNvPr id="1064" name="Text Box 40"/>
          <p:cNvSpPr txBox="1">
            <a:spLocks noChangeArrowheads="1"/>
          </p:cNvSpPr>
          <p:nvPr userDrawn="1"/>
        </p:nvSpPr>
        <p:spPr bwMode="auto">
          <a:xfrm>
            <a:off x="407988" y="6450013"/>
            <a:ext cx="3073400" cy="214312"/>
          </a:xfrm>
          <a:prstGeom prst="rect">
            <a:avLst/>
          </a:prstGeom>
          <a:noFill/>
          <a:ln w="9525">
            <a:noFill/>
            <a:miter lim="800000"/>
            <a:headEnd/>
            <a:tailEnd/>
          </a:ln>
          <a:effectLst/>
        </p:spPr>
        <p:txBody>
          <a:bodyPr lIns="45720">
            <a:spAutoFit/>
          </a:bodyPr>
          <a:lstStyle/>
          <a:p>
            <a:pPr algn="l" rtl="0" eaLnBrk="0" fontAlgn="base" hangingPunct="0">
              <a:spcBef>
                <a:spcPct val="0"/>
              </a:spcBef>
              <a:spcAft>
                <a:spcPct val="0"/>
              </a:spcAft>
              <a:defRPr/>
            </a:pPr>
            <a:r>
              <a:rPr lang="en-US" sz="800" kern="1200" dirty="0">
                <a:solidFill>
                  <a:srgbClr val="000000"/>
                </a:solidFill>
                <a:latin typeface="Arial" charset="0"/>
                <a:ea typeface="+mn-ea"/>
                <a:cs typeface="+mn-cs"/>
              </a:rPr>
              <a:t>Operated by Los Alamos National Security, LLC for NNSA</a:t>
            </a:r>
            <a:endParaRPr lang="en-US" sz="900" kern="1200" dirty="0">
              <a:solidFill>
                <a:srgbClr val="000000"/>
              </a:solidFill>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5" r:id="rId3"/>
  </p:sldLayoutIdLst>
  <p:hf hdr="0" ftr="0"/>
  <p:txStyles>
    <p:titleStyle>
      <a:lvl1pPr algn="l" rtl="0" eaLnBrk="0" fontAlgn="base" hangingPunct="0">
        <a:spcBef>
          <a:spcPct val="0"/>
        </a:spcBef>
        <a:spcAft>
          <a:spcPct val="0"/>
        </a:spcAft>
        <a:defRPr sz="2800" b="1">
          <a:solidFill>
            <a:srgbClr val="24459C"/>
          </a:solidFill>
          <a:latin typeface="+mj-lt"/>
          <a:ea typeface="+mj-ea"/>
          <a:cs typeface="+mj-cs"/>
        </a:defRPr>
      </a:lvl1pPr>
      <a:lvl2pPr algn="l" rtl="0" eaLnBrk="0" fontAlgn="base" hangingPunct="0">
        <a:spcBef>
          <a:spcPct val="0"/>
        </a:spcBef>
        <a:spcAft>
          <a:spcPct val="0"/>
        </a:spcAft>
        <a:defRPr sz="2800" b="1">
          <a:solidFill>
            <a:srgbClr val="24459C"/>
          </a:solidFill>
          <a:latin typeface="Arial" pitchFamily="34" charset="0"/>
        </a:defRPr>
      </a:lvl2pPr>
      <a:lvl3pPr algn="l" rtl="0" eaLnBrk="0" fontAlgn="base" hangingPunct="0">
        <a:spcBef>
          <a:spcPct val="0"/>
        </a:spcBef>
        <a:spcAft>
          <a:spcPct val="0"/>
        </a:spcAft>
        <a:defRPr sz="2800" b="1">
          <a:solidFill>
            <a:srgbClr val="24459C"/>
          </a:solidFill>
          <a:latin typeface="Arial" pitchFamily="34" charset="0"/>
        </a:defRPr>
      </a:lvl3pPr>
      <a:lvl4pPr algn="l" rtl="0" eaLnBrk="0" fontAlgn="base" hangingPunct="0">
        <a:spcBef>
          <a:spcPct val="0"/>
        </a:spcBef>
        <a:spcAft>
          <a:spcPct val="0"/>
        </a:spcAft>
        <a:defRPr sz="2800" b="1">
          <a:solidFill>
            <a:srgbClr val="24459C"/>
          </a:solidFill>
          <a:latin typeface="Arial" pitchFamily="34" charset="0"/>
        </a:defRPr>
      </a:lvl4pPr>
      <a:lvl5pPr algn="l" rtl="0" eaLnBrk="0" fontAlgn="base" hangingPunct="0">
        <a:spcBef>
          <a:spcPct val="0"/>
        </a:spcBef>
        <a:spcAft>
          <a:spcPct val="0"/>
        </a:spcAft>
        <a:defRPr sz="2800" b="1">
          <a:solidFill>
            <a:srgbClr val="24459C"/>
          </a:solidFill>
          <a:latin typeface="Arial" pitchFamily="34" charset="0"/>
        </a:defRPr>
      </a:lvl5pPr>
      <a:lvl6pPr marL="457200" algn="l" rtl="0" eaLnBrk="0" fontAlgn="base" hangingPunct="0">
        <a:spcBef>
          <a:spcPct val="0"/>
        </a:spcBef>
        <a:spcAft>
          <a:spcPct val="0"/>
        </a:spcAft>
        <a:defRPr sz="2800" b="1">
          <a:solidFill>
            <a:srgbClr val="24459C"/>
          </a:solidFill>
          <a:latin typeface="Arial" pitchFamily="34" charset="0"/>
        </a:defRPr>
      </a:lvl6pPr>
      <a:lvl7pPr marL="914400" algn="l" rtl="0" eaLnBrk="0" fontAlgn="base" hangingPunct="0">
        <a:spcBef>
          <a:spcPct val="0"/>
        </a:spcBef>
        <a:spcAft>
          <a:spcPct val="0"/>
        </a:spcAft>
        <a:defRPr sz="2800" b="1">
          <a:solidFill>
            <a:srgbClr val="24459C"/>
          </a:solidFill>
          <a:latin typeface="Arial" pitchFamily="34" charset="0"/>
        </a:defRPr>
      </a:lvl7pPr>
      <a:lvl8pPr marL="1371600" algn="l" rtl="0" eaLnBrk="0" fontAlgn="base" hangingPunct="0">
        <a:spcBef>
          <a:spcPct val="0"/>
        </a:spcBef>
        <a:spcAft>
          <a:spcPct val="0"/>
        </a:spcAft>
        <a:defRPr sz="2800" b="1">
          <a:solidFill>
            <a:srgbClr val="24459C"/>
          </a:solidFill>
          <a:latin typeface="Arial" pitchFamily="34" charset="0"/>
        </a:defRPr>
      </a:lvl8pPr>
      <a:lvl9pPr marL="1828800" algn="l" rtl="0" eaLnBrk="0" fontAlgn="base" hangingPunct="0">
        <a:spcBef>
          <a:spcPct val="0"/>
        </a:spcBef>
        <a:spcAft>
          <a:spcPct val="0"/>
        </a:spcAft>
        <a:defRPr sz="2800" b="1">
          <a:solidFill>
            <a:srgbClr val="24459C"/>
          </a:solidFill>
          <a:latin typeface="Arial" pitchFamily="34" charset="0"/>
        </a:defRPr>
      </a:lvl9pPr>
    </p:titleStyle>
    <p:bodyStyle>
      <a:lvl1pPr marL="342900" indent="-342900" algn="l" rtl="0" eaLnBrk="0" fontAlgn="base" hangingPunct="0">
        <a:spcBef>
          <a:spcPct val="50000"/>
        </a:spcBef>
        <a:spcAft>
          <a:spcPct val="0"/>
        </a:spcAft>
        <a:buClr>
          <a:srgbClr val="24459C"/>
        </a:buClr>
        <a:buSzPct val="110000"/>
        <a:buFont typeface="Times"/>
        <a:buChar char="•"/>
        <a:defRPr b="1">
          <a:solidFill>
            <a:schemeClr val="tx1"/>
          </a:solidFill>
          <a:latin typeface="+mn-lt"/>
          <a:ea typeface="+mn-ea"/>
          <a:cs typeface="+mn-cs"/>
        </a:defRPr>
      </a:lvl1pPr>
      <a:lvl2pPr marL="742950" indent="-285750" algn="l" rtl="0" eaLnBrk="0" fontAlgn="base" hangingPunct="0">
        <a:spcBef>
          <a:spcPct val="10000"/>
        </a:spcBef>
        <a:spcAft>
          <a:spcPct val="0"/>
        </a:spcAft>
        <a:buClr>
          <a:schemeClr val="accent2"/>
        </a:buClr>
        <a:buSzPct val="75000"/>
        <a:buFont typeface="Times"/>
        <a:buChar char="–"/>
        <a:defRPr b="1">
          <a:solidFill>
            <a:schemeClr val="tx1"/>
          </a:solidFill>
          <a:latin typeface="+mn-lt"/>
        </a:defRPr>
      </a:lvl2pPr>
      <a:lvl3pPr marL="1143000" indent="-228600" algn="l" rtl="0" eaLnBrk="0" fontAlgn="base" hangingPunct="0">
        <a:spcBef>
          <a:spcPct val="10000"/>
        </a:spcBef>
        <a:spcAft>
          <a:spcPct val="0"/>
        </a:spcAft>
        <a:buClr>
          <a:schemeClr val="accent2"/>
        </a:buClr>
        <a:buSzPct val="75000"/>
        <a:buChar char="o"/>
        <a:defRPr sz="1600">
          <a:solidFill>
            <a:schemeClr val="tx1"/>
          </a:solidFill>
          <a:latin typeface="+mn-lt"/>
        </a:defRPr>
      </a:lvl3pPr>
      <a:lvl4pPr marL="1600200" indent="-228600" algn="l" rtl="0" eaLnBrk="0" fontAlgn="base" hangingPunct="0">
        <a:spcBef>
          <a:spcPct val="10000"/>
        </a:spcBef>
        <a:spcAft>
          <a:spcPct val="0"/>
        </a:spcAft>
        <a:buClr>
          <a:srgbClr val="008040"/>
        </a:buClr>
        <a:buSzPct val="75000"/>
        <a:buFont typeface="Wingdings 2" pitchFamily="18" charset="2"/>
        <a:buChar char=""/>
        <a:defRPr sz="1400">
          <a:solidFill>
            <a:schemeClr val="tx1"/>
          </a:solidFill>
          <a:latin typeface="+mn-lt"/>
        </a:defRPr>
      </a:lvl4pPr>
      <a:lvl5pPr marL="2057400" indent="-228600" algn="l" rtl="0" eaLnBrk="0" fontAlgn="base" hangingPunct="0">
        <a:spcBef>
          <a:spcPct val="10000"/>
        </a:spcBef>
        <a:spcAft>
          <a:spcPct val="0"/>
        </a:spcAft>
        <a:buClr>
          <a:srgbClr val="FF8000"/>
        </a:buClr>
        <a:buSzPct val="75000"/>
        <a:buFont typeface="Wingdings 2" pitchFamily="18" charset="2"/>
        <a:buChar char="»"/>
        <a:defRPr sz="1600">
          <a:solidFill>
            <a:schemeClr val="tx1"/>
          </a:solidFill>
          <a:latin typeface="+mn-lt"/>
        </a:defRPr>
      </a:lvl5pPr>
      <a:lvl6pPr marL="2514600" indent="-228600" algn="l" rtl="0" eaLnBrk="0" fontAlgn="base" hangingPunct="0">
        <a:spcBef>
          <a:spcPct val="10000"/>
        </a:spcBef>
        <a:spcAft>
          <a:spcPct val="0"/>
        </a:spcAft>
        <a:buClr>
          <a:srgbClr val="FF8000"/>
        </a:buClr>
        <a:buSzPct val="75000"/>
        <a:buFont typeface="Wingdings 2" pitchFamily="18" charset="2"/>
        <a:buChar char="»"/>
        <a:defRPr sz="1600">
          <a:solidFill>
            <a:schemeClr val="tx1"/>
          </a:solidFill>
          <a:latin typeface="+mn-lt"/>
        </a:defRPr>
      </a:lvl6pPr>
      <a:lvl7pPr marL="2971800" indent="-228600" algn="l" rtl="0" eaLnBrk="0" fontAlgn="base" hangingPunct="0">
        <a:spcBef>
          <a:spcPct val="10000"/>
        </a:spcBef>
        <a:spcAft>
          <a:spcPct val="0"/>
        </a:spcAft>
        <a:buClr>
          <a:srgbClr val="FF8000"/>
        </a:buClr>
        <a:buSzPct val="75000"/>
        <a:buFont typeface="Wingdings 2" pitchFamily="18" charset="2"/>
        <a:buChar char="»"/>
        <a:defRPr sz="1600">
          <a:solidFill>
            <a:schemeClr val="tx1"/>
          </a:solidFill>
          <a:latin typeface="+mn-lt"/>
        </a:defRPr>
      </a:lvl7pPr>
      <a:lvl8pPr marL="3429000" indent="-228600" algn="l" rtl="0" eaLnBrk="0" fontAlgn="base" hangingPunct="0">
        <a:spcBef>
          <a:spcPct val="10000"/>
        </a:spcBef>
        <a:spcAft>
          <a:spcPct val="0"/>
        </a:spcAft>
        <a:buClr>
          <a:srgbClr val="FF8000"/>
        </a:buClr>
        <a:buSzPct val="75000"/>
        <a:buFont typeface="Wingdings 2" pitchFamily="18" charset="2"/>
        <a:buChar char="»"/>
        <a:defRPr sz="1600">
          <a:solidFill>
            <a:schemeClr val="tx1"/>
          </a:solidFill>
          <a:latin typeface="+mn-lt"/>
        </a:defRPr>
      </a:lvl8pPr>
      <a:lvl9pPr marL="3886200" indent="-228600" algn="l" rtl="0" eaLnBrk="0" fontAlgn="base" hangingPunct="0">
        <a:spcBef>
          <a:spcPct val="10000"/>
        </a:spcBef>
        <a:spcAft>
          <a:spcPct val="0"/>
        </a:spcAft>
        <a:buClr>
          <a:srgbClr val="FF8000"/>
        </a:buClr>
        <a:buSzPct val="75000"/>
        <a:buFont typeface="Wingdings 2" pitchFamily="18"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47800"/>
          </a:xfrm>
        </p:spPr>
        <p:txBody>
          <a:bodyPr/>
          <a:lstStyle/>
          <a:p>
            <a:r>
              <a:rPr lang="en-US" dirty="0" smtClean="0"/>
              <a:t>Are We Exploring the Right Enabling Technologies to Support End Applications in the Push to </a:t>
            </a:r>
            <a:r>
              <a:rPr lang="en-US" dirty="0" err="1" smtClean="0"/>
              <a:t>Exascale</a:t>
            </a:r>
            <a:r>
              <a:rPr lang="en-US" dirty="0" smtClean="0"/>
              <a:t>? </a:t>
            </a:r>
            <a:endParaRPr lang="en-US" dirty="0"/>
          </a:p>
        </p:txBody>
      </p:sp>
      <p:sp>
        <p:nvSpPr>
          <p:cNvPr id="3" name="Subtitle 2"/>
          <p:cNvSpPr>
            <a:spLocks noGrp="1"/>
          </p:cNvSpPr>
          <p:nvPr>
            <p:ph type="subTitle" idx="1"/>
          </p:nvPr>
        </p:nvSpPr>
        <p:spPr>
          <a:xfrm>
            <a:off x="1066800" y="2895600"/>
            <a:ext cx="7086600" cy="3048000"/>
          </a:xfrm>
        </p:spPr>
        <p:txBody>
          <a:bodyPr/>
          <a:lstStyle/>
          <a:p>
            <a:pPr algn="just"/>
            <a:r>
              <a:rPr lang="en-US" sz="1200" dirty="0" smtClean="0"/>
              <a:t>Robert Webster, </a:t>
            </a:r>
            <a:r>
              <a:rPr lang="en-US" sz="1200" i="1" dirty="0" smtClean="0"/>
              <a:t>Los Alamos National Laboratory </a:t>
            </a:r>
          </a:p>
          <a:p>
            <a:pPr algn="just"/>
            <a:r>
              <a:rPr lang="en-US" sz="1200" i="1" dirty="0" smtClean="0"/>
              <a:t>Abstract:</a:t>
            </a:r>
          </a:p>
          <a:p>
            <a:pPr algn="just"/>
            <a:r>
              <a:rPr lang="en-US" sz="1200" dirty="0" smtClean="0"/>
              <a:t>Modern applications in use within the Defense Programs mission of NNSA can greatly benefit from the development and use of </a:t>
            </a:r>
            <a:r>
              <a:rPr lang="en-US" sz="1200" dirty="0" err="1" smtClean="0"/>
              <a:t>exascale</a:t>
            </a:r>
            <a:r>
              <a:rPr lang="en-US" sz="1200" dirty="0" smtClean="0"/>
              <a:t>-class computing. To take advantage of such computing, the applications will have to evolve to fit the modern architectures required to achieve such a scale in computing. Because of the long development time for these applications, much discussion and thought is being given to programming models, and the role that co-design could have in developing a hardware and software model that minimizes the cost of moving applications between changing and potentially divergent architectures, hiding data movement, exposing (or hiding) power management, and the like. Perhaps instead, the community should target the requirement for an application rather than the application itself, and thus target reducing the time to develop an application as opposed to the cost of maintaining and moving the application between architectures. Some motivational examples from the past are discussed, as well as the role of continued application development in the path to </a:t>
            </a:r>
            <a:r>
              <a:rPr lang="en-US" sz="1200" dirty="0" err="1" smtClean="0"/>
              <a:t>exascale</a:t>
            </a:r>
            <a:r>
              <a:rPr lang="en-US" sz="1200" dirty="0" smtClean="0"/>
              <a:t>. </a:t>
            </a:r>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the community seems to be driven towards revolutionary </a:t>
            </a:r>
            <a:r>
              <a:rPr lang="en-US" dirty="0" smtClean="0"/>
              <a:t>CS</a:t>
            </a:r>
            <a:endParaRPr lang="en-US" dirty="0"/>
          </a:p>
        </p:txBody>
      </p:sp>
      <p:sp>
        <p:nvSpPr>
          <p:cNvPr id="3" name="Content Placeholder 2"/>
          <p:cNvSpPr>
            <a:spLocks noGrp="1"/>
          </p:cNvSpPr>
          <p:nvPr>
            <p:ph idx="1"/>
          </p:nvPr>
        </p:nvSpPr>
        <p:spPr/>
        <p:txBody>
          <a:bodyPr/>
          <a:lstStyle/>
          <a:p>
            <a:r>
              <a:rPr lang="en-US" sz="1600" dirty="0" smtClean="0"/>
              <a:t>Quoting John West from “There is a right way, and a wrong way, to </a:t>
            </a:r>
            <a:r>
              <a:rPr lang="en-US" sz="1600" dirty="0" err="1" smtClean="0"/>
              <a:t>exascale</a:t>
            </a:r>
            <a:r>
              <a:rPr lang="en-US" sz="1600" dirty="0" smtClean="0"/>
              <a:t> | insideHPC.com”</a:t>
            </a:r>
          </a:p>
          <a:p>
            <a:pPr>
              <a:buNone/>
            </a:pPr>
            <a:r>
              <a:rPr lang="en-US" sz="1600" b="0" dirty="0" smtClean="0"/>
              <a:t>     </a:t>
            </a:r>
            <a:r>
              <a:rPr lang="en-US" sz="1600" b="0" dirty="0" smtClean="0"/>
              <a:t>“ [snip] My </a:t>
            </a:r>
            <a:r>
              <a:rPr lang="en-US" sz="1600" b="0" dirty="0" smtClean="0"/>
              <a:t>own reason for agreeing with this point of view is that while, yes, we can build </a:t>
            </a:r>
            <a:r>
              <a:rPr lang="en-US" sz="1600" b="0" dirty="0" err="1" smtClean="0"/>
              <a:t>petascale</a:t>
            </a:r>
            <a:r>
              <a:rPr lang="en-US" sz="1600" b="0" dirty="0" smtClean="0"/>
              <a:t> machines, we are getting between 1% and 5% of peak on general applications. This is what an evolutionary model gets you. We are well past the point when a flop is worth more than an hour of application developer’s time. We need to encourage the development of integrated hardware/software systems that help programmers write correct, large scale applications that get 15, 20, or even 30% of peak performance. To mangle Hamming, the purpose of supercomputing is discovery, not FLOPS.”</a:t>
            </a:r>
          </a:p>
          <a:p>
            <a:r>
              <a:rPr lang="en-US" sz="1600" dirty="0" smtClean="0"/>
              <a:t>There is a pervasive tendency to fear the cost of application rewrite, or wasted flop efficiency</a:t>
            </a:r>
          </a:p>
          <a:p>
            <a:r>
              <a:rPr lang="en-US" sz="1600" dirty="0" smtClean="0"/>
              <a:t>To little attention to the role of memory in the applications.</a:t>
            </a:r>
            <a:endParaRPr lang="en-US" sz="1600" dirty="0"/>
          </a:p>
        </p:txBody>
      </p:sp>
      <p:sp>
        <p:nvSpPr>
          <p:cNvPr id="4" name="Rounded Rectangle 3"/>
          <p:cNvSpPr/>
          <p:nvPr/>
        </p:nvSpPr>
        <p:spPr>
          <a:xfrm>
            <a:off x="1600200" y="5181600"/>
            <a:ext cx="73152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If </a:t>
            </a:r>
            <a:r>
              <a:rPr lang="en-US" sz="1600" dirty="0" smtClean="0">
                <a:solidFill>
                  <a:schemeClr val="tx1"/>
                </a:solidFill>
              </a:rPr>
              <a:t>our “apps” programmers could get significant flops from a toaster they’d program it. The stockpile was designed with explicit memory management, overlays and significant coding in machine and assembly language. </a:t>
            </a:r>
            <a:endParaRPr lang="en-US" sz="16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Caravel: Program-structure-based exploration and performance analysis</a:t>
            </a:r>
            <a:endParaRPr lang="en-US" dirty="0"/>
          </a:p>
        </p:txBody>
      </p:sp>
      <p:pic>
        <p:nvPicPr>
          <p:cNvPr id="6" name="Picture 7" descr="caravelflow.jpg"/>
          <p:cNvPicPr>
            <a:picLocks noChangeAspect="1"/>
          </p:cNvPicPr>
          <p:nvPr/>
        </p:nvPicPr>
        <p:blipFill>
          <a:blip r:embed="rId2" cstate="print"/>
          <a:srcRect/>
          <a:stretch>
            <a:fillRect/>
          </a:stretch>
        </p:blipFill>
        <p:spPr bwMode="auto">
          <a:xfrm>
            <a:off x="914400" y="3392488"/>
            <a:ext cx="5010150" cy="2627312"/>
          </a:xfrm>
          <a:prstGeom prst="rect">
            <a:avLst/>
          </a:prstGeom>
          <a:noFill/>
          <a:ln w="9525">
            <a:noFill/>
            <a:miter lim="800000"/>
            <a:headEnd/>
            <a:tailEnd/>
          </a:ln>
        </p:spPr>
      </p:pic>
      <p:sp>
        <p:nvSpPr>
          <p:cNvPr id="7" name="Content Placeholder 2"/>
          <p:cNvSpPr>
            <a:spLocks noGrp="1"/>
          </p:cNvSpPr>
          <p:nvPr>
            <p:ph idx="1"/>
          </p:nvPr>
        </p:nvSpPr>
        <p:spPr>
          <a:xfrm>
            <a:off x="533400" y="1371600"/>
            <a:ext cx="8077200" cy="1981200"/>
          </a:xfrm>
        </p:spPr>
        <p:txBody>
          <a:bodyPr/>
          <a:lstStyle/>
          <a:p>
            <a:r>
              <a:rPr lang="en-US" sz="2000" b="0" dirty="0" smtClean="0"/>
              <a:t>Compilers promote a “fire-and-forget” mentality</a:t>
            </a:r>
          </a:p>
          <a:p>
            <a:pPr lvl="1"/>
            <a:r>
              <a:rPr lang="en-US" sz="1800" b="0" dirty="0" smtClean="0"/>
              <a:t>Details left unexplained – a black box, useful information lost</a:t>
            </a:r>
          </a:p>
          <a:p>
            <a:r>
              <a:rPr lang="en-US" sz="2000" b="0" dirty="0" smtClean="0"/>
              <a:t>Difficult </a:t>
            </a:r>
            <a:r>
              <a:rPr lang="en-US" sz="2000" b="0" dirty="0"/>
              <a:t>to wade through a complex code and its characteristics (compiler feedback, performance, source, etc.)</a:t>
            </a:r>
            <a:endParaRPr lang="en-US" sz="2000" b="0" dirty="0" smtClean="0"/>
          </a:p>
          <a:p>
            <a:r>
              <a:rPr lang="en-US" sz="2000" b="0" dirty="0" smtClean="0"/>
              <a:t>Goal: Give developers better capabilities</a:t>
            </a:r>
          </a:p>
          <a:p>
            <a:pPr>
              <a:buFont typeface="Wingdings" charset="2"/>
              <a:buNone/>
            </a:pPr>
            <a:endParaRPr lang="en-US" dirty="0" smtClean="0"/>
          </a:p>
          <a:p>
            <a:pPr lvl="1"/>
            <a:endParaRPr lang="en-US" dirty="0"/>
          </a:p>
        </p:txBody>
      </p:sp>
      <p:sp>
        <p:nvSpPr>
          <p:cNvPr id="8" name="TextBox 7"/>
          <p:cNvSpPr txBox="1">
            <a:spLocks noChangeArrowheads="1"/>
          </p:cNvSpPr>
          <p:nvPr/>
        </p:nvSpPr>
        <p:spPr bwMode="auto">
          <a:xfrm>
            <a:off x="5943600" y="3581400"/>
            <a:ext cx="2895600" cy="2318583"/>
          </a:xfrm>
          <a:prstGeom prst="rect">
            <a:avLst/>
          </a:prstGeom>
          <a:noFill/>
          <a:ln w="9525">
            <a:noFill/>
            <a:miter lim="800000"/>
            <a:headEnd/>
            <a:tailEnd/>
          </a:ln>
        </p:spPr>
        <p:txBody>
          <a:bodyPr>
            <a:prstTxWarp prst="textNoShape">
              <a:avLst/>
            </a:prstTxWarp>
            <a:spAutoFit/>
          </a:bodyPr>
          <a:lstStyle/>
          <a:p>
            <a:pPr>
              <a:spcAft>
                <a:spcPts val="363"/>
              </a:spcAft>
              <a:buSzPct val="110000"/>
            </a:pPr>
            <a:r>
              <a:rPr lang="en-US" sz="1600" i="1" dirty="0"/>
              <a:t>Support code-centric queries</a:t>
            </a:r>
          </a:p>
          <a:p>
            <a:pPr>
              <a:spcAft>
                <a:spcPts val="363"/>
              </a:spcAft>
              <a:buSzPct val="110000"/>
            </a:pPr>
            <a:r>
              <a:rPr lang="en-US" sz="1600" i="1" dirty="0"/>
              <a:t>Performance-centric details</a:t>
            </a:r>
          </a:p>
          <a:p>
            <a:pPr>
              <a:spcAft>
                <a:spcPts val="363"/>
              </a:spcAft>
              <a:buSzPct val="110000"/>
            </a:pPr>
            <a:r>
              <a:rPr lang="en-US" sz="1600" i="1" dirty="0"/>
              <a:t>Correlate cross-tool results</a:t>
            </a:r>
          </a:p>
          <a:p>
            <a:pPr>
              <a:spcAft>
                <a:spcPts val="363"/>
              </a:spcAft>
              <a:buSzPct val="110000"/>
            </a:pPr>
            <a:r>
              <a:rPr lang="en-US" sz="1600" i="1" dirty="0"/>
              <a:t>Embedded feedback</a:t>
            </a:r>
          </a:p>
          <a:p>
            <a:pPr>
              <a:spcAft>
                <a:spcPts val="363"/>
              </a:spcAft>
              <a:buSzPct val="110000"/>
            </a:pPr>
            <a:endParaRPr lang="en-US" sz="1600" i="1" dirty="0"/>
          </a:p>
          <a:p>
            <a:pPr>
              <a:spcAft>
                <a:spcPts val="363"/>
              </a:spcAft>
              <a:buSzPct val="110000"/>
            </a:pPr>
            <a:r>
              <a:rPr lang="en-US" sz="1600" i="1" dirty="0"/>
              <a:t>Concepts</a:t>
            </a:r>
            <a:r>
              <a:rPr lang="en-US" sz="1600" i="1" dirty="0" smtClean="0"/>
              <a:t> developed in the context of </a:t>
            </a:r>
            <a:r>
              <a:rPr lang="en-US" sz="1600" i="1" dirty="0" err="1" smtClean="0"/>
              <a:t>xRAGE</a:t>
            </a:r>
            <a:r>
              <a:rPr lang="en-US" sz="1600" i="1" dirty="0" smtClean="0"/>
              <a:t>, an ASC integrated code</a:t>
            </a:r>
            <a:endParaRPr lang="en-US" sz="16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do the Apps need?</a:t>
            </a:r>
            <a:endParaRPr lang="en-US" dirty="0"/>
          </a:p>
        </p:txBody>
      </p:sp>
      <p:sp>
        <p:nvSpPr>
          <p:cNvPr id="3" name="Content Placeholder 2"/>
          <p:cNvSpPr>
            <a:spLocks noGrp="1"/>
          </p:cNvSpPr>
          <p:nvPr>
            <p:ph idx="1"/>
          </p:nvPr>
        </p:nvSpPr>
        <p:spPr>
          <a:xfrm>
            <a:off x="336550" y="1219200"/>
            <a:ext cx="8343900" cy="4572000"/>
          </a:xfrm>
        </p:spPr>
        <p:txBody>
          <a:bodyPr/>
          <a:lstStyle/>
          <a:p>
            <a:r>
              <a:rPr lang="en-US" sz="1600" dirty="0" smtClean="0"/>
              <a:t>Yes we need most of the current efforts:</a:t>
            </a:r>
          </a:p>
          <a:p>
            <a:pPr lvl="1"/>
            <a:r>
              <a:rPr lang="en-US" sz="1600" b="0" dirty="0" smtClean="0"/>
              <a:t>Domain Specific Languages (like </a:t>
            </a:r>
            <a:r>
              <a:rPr lang="en-US" sz="1600" b="0" dirty="0" smtClean="0"/>
              <a:t>Liszt</a:t>
            </a:r>
            <a:r>
              <a:rPr lang="en-US" sz="1600" b="0" dirty="0" smtClean="0"/>
              <a:t>) look promising</a:t>
            </a:r>
          </a:p>
          <a:p>
            <a:pPr lvl="1"/>
            <a:r>
              <a:rPr lang="en-US" sz="1600" b="0" dirty="0" smtClean="0"/>
              <a:t>RAS will be needed regardless of programming model</a:t>
            </a:r>
          </a:p>
          <a:p>
            <a:pPr lvl="1"/>
            <a:r>
              <a:rPr lang="en-US" sz="1600" b="0" dirty="0" smtClean="0"/>
              <a:t>Resiliency will be easier if hidden</a:t>
            </a:r>
          </a:p>
          <a:p>
            <a:pPr lvl="1"/>
            <a:r>
              <a:rPr lang="en-US" sz="1600" b="0" dirty="0" smtClean="0"/>
              <a:t>Program analysis </a:t>
            </a:r>
            <a:r>
              <a:rPr lang="en-US" sz="1600" b="0" dirty="0" smtClean="0"/>
              <a:t>tools</a:t>
            </a:r>
          </a:p>
          <a:p>
            <a:pPr lvl="1"/>
            <a:r>
              <a:rPr lang="en-US" sz="1600" b="0" dirty="0" smtClean="0"/>
              <a:t>Programming models for hierarchies</a:t>
            </a:r>
            <a:endParaRPr lang="en-US" sz="1600" b="0" dirty="0" smtClean="0"/>
          </a:p>
          <a:p>
            <a:r>
              <a:rPr lang="en-US" sz="1600" dirty="0" smtClean="0"/>
              <a:t>Not clear </a:t>
            </a:r>
            <a:r>
              <a:rPr lang="en-US" sz="1600" dirty="0" smtClean="0"/>
              <a:t>that </a:t>
            </a:r>
            <a:r>
              <a:rPr lang="en-US" sz="1600" dirty="0" smtClean="0"/>
              <a:t>:</a:t>
            </a:r>
            <a:endParaRPr lang="en-US" sz="1600" dirty="0" smtClean="0"/>
          </a:p>
          <a:p>
            <a:pPr lvl="1"/>
            <a:r>
              <a:rPr lang="en-US" sz="1600" b="0" dirty="0" smtClean="0"/>
              <a:t>We need languages </a:t>
            </a:r>
            <a:r>
              <a:rPr lang="en-US" sz="1600" b="0" dirty="0" smtClean="0"/>
              <a:t>to hide architectures</a:t>
            </a:r>
          </a:p>
          <a:p>
            <a:pPr lvl="1"/>
            <a:r>
              <a:rPr lang="en-US" sz="1600" b="0" dirty="0" err="1" smtClean="0"/>
              <a:t>Checkpointing</a:t>
            </a:r>
            <a:r>
              <a:rPr lang="en-US" sz="1600" b="0" dirty="0" smtClean="0"/>
              <a:t> is a show stopper</a:t>
            </a:r>
            <a:endParaRPr lang="en-US" sz="1600" b="0" dirty="0" smtClean="0"/>
          </a:p>
          <a:p>
            <a:r>
              <a:rPr lang="en-US" sz="1600" dirty="0" smtClean="0"/>
              <a:t>What do we need that isn’t evident at the Apps end yet?</a:t>
            </a:r>
          </a:p>
          <a:p>
            <a:pPr lvl="1"/>
            <a:r>
              <a:rPr lang="en-US" sz="1600" b="0" dirty="0" smtClean="0"/>
              <a:t>Simulators so that we can design to the future architecture</a:t>
            </a:r>
          </a:p>
          <a:p>
            <a:pPr lvl="1"/>
            <a:r>
              <a:rPr lang="en-US" sz="1600" b="0" dirty="0" smtClean="0"/>
              <a:t>Memory compression schemes</a:t>
            </a:r>
          </a:p>
          <a:p>
            <a:pPr lvl="1"/>
            <a:r>
              <a:rPr lang="en-US" sz="1600" b="0" dirty="0" smtClean="0"/>
              <a:t>Variable precision arithmetic</a:t>
            </a:r>
          </a:p>
          <a:p>
            <a:pPr lvl="1"/>
            <a:r>
              <a:rPr lang="en-US" sz="1600" b="0" dirty="0" smtClean="0"/>
              <a:t>Debugging tools for non-deterministic </a:t>
            </a:r>
            <a:r>
              <a:rPr lang="en-US" sz="1600" b="0" dirty="0" smtClean="0"/>
              <a:t>computation</a:t>
            </a:r>
          </a:p>
          <a:p>
            <a:pPr lvl="1"/>
            <a:r>
              <a:rPr lang="en-US" sz="1600" b="0" dirty="0" smtClean="0"/>
              <a:t>Test and build systems that span sites, architectures, and scales </a:t>
            </a:r>
            <a:endParaRPr lang="en-US" sz="1600" b="0" dirty="0" smtClean="0"/>
          </a:p>
          <a:p>
            <a:pPr lvl="1"/>
            <a:endParaRPr lang="en-US" dirty="0" smtClean="0"/>
          </a:p>
          <a:p>
            <a:endParaRPr lang="en-US" dirty="0"/>
          </a:p>
        </p:txBody>
      </p:sp>
      <p:sp>
        <p:nvSpPr>
          <p:cNvPr id="4" name="Rounded Rectangle 3"/>
          <p:cNvSpPr/>
          <p:nvPr/>
        </p:nvSpPr>
        <p:spPr>
          <a:xfrm>
            <a:off x="2438400" y="5867400"/>
            <a:ext cx="6472136"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Memory is king for present approaches to discovery for NNSA/DP</a:t>
            </a:r>
            <a:endParaRPr lang="en-US" sz="16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 large “fixed cost” of personnel for NNSA Apps opens opportunities for bridging architectures</a:t>
            </a:r>
            <a:endParaRPr lang="en-US" sz="2400" dirty="0"/>
          </a:p>
        </p:txBody>
      </p:sp>
      <p:sp>
        <p:nvSpPr>
          <p:cNvPr id="3" name="Content Placeholder 2"/>
          <p:cNvSpPr>
            <a:spLocks noGrp="1"/>
          </p:cNvSpPr>
          <p:nvPr>
            <p:ph idx="1"/>
          </p:nvPr>
        </p:nvSpPr>
        <p:spPr>
          <a:xfrm>
            <a:off x="336550" y="1295400"/>
            <a:ext cx="8343900" cy="4359275"/>
          </a:xfrm>
        </p:spPr>
        <p:txBody>
          <a:bodyPr/>
          <a:lstStyle/>
          <a:p>
            <a:r>
              <a:rPr lang="en-US" b="0" dirty="0" smtClean="0"/>
              <a:t>The ASC right-size effort establishes the scale of effort necessary to maintain nuclear weapon simulation competence.</a:t>
            </a:r>
          </a:p>
          <a:p>
            <a:r>
              <a:rPr lang="en-US" b="0" dirty="0" smtClean="0"/>
              <a:t>The manner in which present day decisions are made limits the number and type of options available to stockpile stewardship</a:t>
            </a:r>
          </a:p>
          <a:p>
            <a:pPr lvl="1"/>
            <a:r>
              <a:rPr lang="en-US" b="0" dirty="0" smtClean="0"/>
              <a:t>The available options are nearly exhausted</a:t>
            </a:r>
          </a:p>
          <a:p>
            <a:pPr lvl="1"/>
            <a:r>
              <a:rPr lang="en-US" b="0" dirty="0" smtClean="0"/>
              <a:t>Desirable options require improved physics</a:t>
            </a:r>
          </a:p>
          <a:p>
            <a:pPr lvl="5">
              <a:buNone/>
            </a:pPr>
            <a:r>
              <a:rPr lang="en-US" b="1" i="1" dirty="0" smtClean="0"/>
              <a:t>We don’t know what the required physics improvement is!!!</a:t>
            </a:r>
          </a:p>
          <a:p>
            <a:pPr lvl="1"/>
            <a:r>
              <a:rPr lang="en-US" b="0" dirty="0" smtClean="0"/>
              <a:t>At present, it takes about a decade to build and deploy a weapon simulation tool.</a:t>
            </a:r>
          </a:p>
          <a:p>
            <a:r>
              <a:rPr lang="en-US" b="0" dirty="0" smtClean="0"/>
              <a:t>We need to iterate fundamental physics and modeling in our codes more quickly than is possible at present.</a:t>
            </a:r>
          </a:p>
          <a:p>
            <a:pPr lvl="1"/>
            <a:r>
              <a:rPr lang="en-US" b="0" dirty="0" smtClean="0"/>
              <a:t>An appropriate target is </a:t>
            </a:r>
            <a:r>
              <a:rPr lang="en-US" b="0" dirty="0" smtClean="0"/>
              <a:t>4 years </a:t>
            </a:r>
            <a:r>
              <a:rPr lang="en-US" b="0" dirty="0" smtClean="0"/>
              <a:t>to develop a</a:t>
            </a:r>
            <a:r>
              <a:rPr lang="en-US" b="0" dirty="0" smtClean="0"/>
              <a:t> weapon performance app.</a:t>
            </a:r>
            <a:endParaRPr lang="en-US" b="0" dirty="0" smtClean="0"/>
          </a:p>
          <a:p>
            <a:pPr lvl="1"/>
            <a:r>
              <a:rPr lang="en-US" b="0" dirty="0" smtClean="0"/>
              <a:t>It is necessary that the </a:t>
            </a:r>
            <a:r>
              <a:rPr lang="en-US" b="0" dirty="0" smtClean="0"/>
              <a:t>app</a:t>
            </a:r>
            <a:r>
              <a:rPr lang="en-US" b="0" dirty="0" smtClean="0"/>
              <a:t> </a:t>
            </a:r>
            <a:r>
              <a:rPr lang="en-US" b="0" dirty="0" smtClean="0"/>
              <a:t>does not </a:t>
            </a:r>
            <a:r>
              <a:rPr lang="en-US" b="0" dirty="0" smtClean="0"/>
              <a:t>significantly lag </a:t>
            </a:r>
            <a:r>
              <a:rPr lang="en-US" b="0" dirty="0" smtClean="0"/>
              <a:t>the hardware. </a:t>
            </a:r>
            <a:endParaRPr lang="en-US" b="0" dirty="0"/>
          </a:p>
        </p:txBody>
      </p:sp>
      <p:sp>
        <p:nvSpPr>
          <p:cNvPr id="4" name="Rounded Rectangle 3"/>
          <p:cNvSpPr/>
          <p:nvPr/>
        </p:nvSpPr>
        <p:spPr>
          <a:xfrm>
            <a:off x="1828800" y="5486400"/>
            <a:ext cx="7010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For NNSA Defense programs the cost of rewriting the applications is a secondary issue, the time to rewrite the applications is paramount!</a:t>
            </a:r>
            <a:endParaRPr lang="en-US" sz="16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 large “fixed cost” of personnel for NNSA Apps opens opportunities for bridging architectures</a:t>
            </a:r>
            <a:endParaRPr lang="en-US" sz="2400" dirty="0"/>
          </a:p>
        </p:txBody>
      </p:sp>
      <p:sp>
        <p:nvSpPr>
          <p:cNvPr id="3" name="Content Placeholder 2"/>
          <p:cNvSpPr>
            <a:spLocks noGrp="1"/>
          </p:cNvSpPr>
          <p:nvPr>
            <p:ph idx="1"/>
          </p:nvPr>
        </p:nvSpPr>
        <p:spPr>
          <a:xfrm>
            <a:off x="336550" y="1295400"/>
            <a:ext cx="8343900" cy="4359275"/>
          </a:xfrm>
        </p:spPr>
        <p:txBody>
          <a:bodyPr/>
          <a:lstStyle/>
          <a:p>
            <a:r>
              <a:rPr lang="en-US" b="0" dirty="0" smtClean="0"/>
              <a:t>The ASC right-size effort establishes the scale of effort necessary to maintain nuclear weapon simulation competence.</a:t>
            </a:r>
          </a:p>
          <a:p>
            <a:r>
              <a:rPr lang="en-US" b="0" dirty="0" smtClean="0"/>
              <a:t>The manner in which present day decisions are made limits the number and type of options available to stockpile stewardship</a:t>
            </a:r>
          </a:p>
          <a:p>
            <a:pPr lvl="1"/>
            <a:r>
              <a:rPr lang="en-US" b="0" dirty="0" smtClean="0"/>
              <a:t>The available options are nearly exhausted</a:t>
            </a:r>
          </a:p>
          <a:p>
            <a:pPr lvl="1"/>
            <a:r>
              <a:rPr lang="en-US" b="0" dirty="0" smtClean="0"/>
              <a:t>Desirable options require improved physics</a:t>
            </a:r>
          </a:p>
          <a:p>
            <a:pPr lvl="5">
              <a:buNone/>
            </a:pPr>
            <a:r>
              <a:rPr lang="en-US" b="1" i="1" dirty="0" smtClean="0"/>
              <a:t>We don’t know what the required physics improvement is!!!</a:t>
            </a:r>
          </a:p>
          <a:p>
            <a:pPr lvl="1"/>
            <a:r>
              <a:rPr lang="en-US" b="0" dirty="0" smtClean="0"/>
              <a:t>At present, it takes about a decade to build and deploy a weapon simulation tool.</a:t>
            </a:r>
          </a:p>
          <a:p>
            <a:r>
              <a:rPr lang="en-US" b="0" dirty="0" smtClean="0"/>
              <a:t>We need to iterate fundamental physics and modeling in our codes more quickly than is possible at present.</a:t>
            </a:r>
          </a:p>
          <a:p>
            <a:pPr lvl="1"/>
            <a:r>
              <a:rPr lang="en-US" b="0" dirty="0" smtClean="0"/>
              <a:t>An appropriate target is </a:t>
            </a:r>
            <a:r>
              <a:rPr lang="en-US" b="0" dirty="0" smtClean="0"/>
              <a:t>4 years </a:t>
            </a:r>
            <a:r>
              <a:rPr lang="en-US" b="0" dirty="0" smtClean="0"/>
              <a:t>to develop a</a:t>
            </a:r>
            <a:r>
              <a:rPr lang="en-US" b="0" dirty="0" smtClean="0"/>
              <a:t> weapon performance app.</a:t>
            </a:r>
            <a:endParaRPr lang="en-US" b="0" dirty="0" smtClean="0"/>
          </a:p>
          <a:p>
            <a:pPr lvl="1"/>
            <a:r>
              <a:rPr lang="en-US" b="0" dirty="0" smtClean="0"/>
              <a:t>It is necessary that the </a:t>
            </a:r>
            <a:r>
              <a:rPr lang="en-US" b="0" dirty="0" smtClean="0"/>
              <a:t>app</a:t>
            </a:r>
            <a:r>
              <a:rPr lang="en-US" b="0" dirty="0" smtClean="0"/>
              <a:t> </a:t>
            </a:r>
            <a:r>
              <a:rPr lang="en-US" b="0" dirty="0" smtClean="0"/>
              <a:t>does not </a:t>
            </a:r>
            <a:r>
              <a:rPr lang="en-US" b="0" dirty="0" smtClean="0"/>
              <a:t>significantly lag </a:t>
            </a:r>
            <a:r>
              <a:rPr lang="en-US" b="0" dirty="0" smtClean="0"/>
              <a:t>the hardware. </a:t>
            </a:r>
            <a:endParaRPr lang="en-US" b="0" dirty="0"/>
          </a:p>
        </p:txBody>
      </p:sp>
      <p:sp>
        <p:nvSpPr>
          <p:cNvPr id="4" name="Rounded Rectangle 3"/>
          <p:cNvSpPr/>
          <p:nvPr/>
        </p:nvSpPr>
        <p:spPr>
          <a:xfrm>
            <a:off x="1828800" y="5486400"/>
            <a:ext cx="7010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For NNSA Defense programs the cost of rewriting the applications is a secondary issue, the time to rewrite the applications is paramount!</a:t>
            </a:r>
            <a:endParaRPr lang="en-US" sz="16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Box 7"/>
          <p:cNvSpPr txBox="1">
            <a:spLocks noChangeArrowheads="1"/>
          </p:cNvSpPr>
          <p:nvPr/>
        </p:nvSpPr>
        <p:spPr bwMode="auto">
          <a:xfrm>
            <a:off x="300038" y="280988"/>
            <a:ext cx="8724900" cy="708025"/>
          </a:xfrm>
          <a:prstGeom prst="rect">
            <a:avLst/>
          </a:prstGeom>
          <a:solidFill>
            <a:srgbClr val="FFFFFF"/>
          </a:solidFill>
          <a:ln w="9525">
            <a:noFill/>
            <a:miter lim="800000"/>
            <a:headEnd/>
            <a:tailEnd/>
          </a:ln>
        </p:spPr>
        <p:txBody>
          <a:bodyPr>
            <a:spAutoFit/>
          </a:bodyPr>
          <a:lstStyle/>
          <a:p>
            <a:r>
              <a:rPr lang="en-US" sz="2000" b="1">
                <a:solidFill>
                  <a:srgbClr val="1F497D"/>
                </a:solidFill>
              </a:rPr>
              <a:t>Stockpile requirements are driving need for greater understanding, requiring Exascale to establish predictive 3D UQ</a:t>
            </a:r>
          </a:p>
        </p:txBody>
      </p:sp>
      <p:grpSp>
        <p:nvGrpSpPr>
          <p:cNvPr id="11" name="Group 10"/>
          <p:cNvGrpSpPr/>
          <p:nvPr/>
        </p:nvGrpSpPr>
        <p:grpSpPr>
          <a:xfrm>
            <a:off x="31750" y="1179513"/>
            <a:ext cx="9112250" cy="4687887"/>
            <a:chOff x="31750" y="1066800"/>
            <a:chExt cx="9112250" cy="4687887"/>
          </a:xfrm>
        </p:grpSpPr>
        <p:pic>
          <p:nvPicPr>
            <p:cNvPr id="1026" name="Picture 2"/>
            <p:cNvPicPr>
              <a:picLocks noChangeAspect="1" noChangeArrowheads="1"/>
            </p:cNvPicPr>
            <p:nvPr/>
          </p:nvPicPr>
          <p:blipFill>
            <a:blip r:embed="rId2" cstate="print"/>
            <a:srcRect/>
            <a:stretch>
              <a:fillRect/>
            </a:stretch>
          </p:blipFill>
          <p:spPr bwMode="auto">
            <a:xfrm>
              <a:off x="31750" y="1066800"/>
              <a:ext cx="9112250" cy="4687887"/>
            </a:xfrm>
            <a:prstGeom prst="rect">
              <a:avLst/>
            </a:prstGeom>
            <a:noFill/>
            <a:ln w="9525">
              <a:noFill/>
              <a:miter lim="800000"/>
              <a:headEnd/>
              <a:tailEnd/>
            </a:ln>
          </p:spPr>
        </p:pic>
        <p:sp>
          <p:nvSpPr>
            <p:cNvPr id="41989" name="TextBox 7"/>
            <p:cNvSpPr txBox="1">
              <a:spLocks noChangeArrowheads="1"/>
            </p:cNvSpPr>
            <p:nvPr/>
          </p:nvSpPr>
          <p:spPr bwMode="auto">
            <a:xfrm>
              <a:off x="5788025" y="4676775"/>
              <a:ext cx="1450975" cy="276225"/>
            </a:xfrm>
            <a:prstGeom prst="rect">
              <a:avLst/>
            </a:prstGeom>
            <a:solidFill>
              <a:srgbClr val="FFFFFF"/>
            </a:solidFill>
            <a:ln w="9525">
              <a:solidFill>
                <a:srgbClr val="FFFFFF"/>
              </a:solidFill>
              <a:miter lim="800000"/>
              <a:headEnd/>
              <a:tailEnd/>
            </a:ln>
          </p:spPr>
          <p:txBody>
            <a:bodyPr>
              <a:spAutoFit/>
            </a:bodyPr>
            <a:lstStyle/>
            <a:p>
              <a:r>
                <a:rPr lang="en-US" sz="1200" b="1" dirty="0"/>
                <a:t>3D IC atomistic</a:t>
              </a:r>
            </a:p>
          </p:txBody>
        </p:sp>
        <p:sp>
          <p:nvSpPr>
            <p:cNvPr id="41992" name="TextBox 8"/>
            <p:cNvSpPr txBox="1">
              <a:spLocks noChangeArrowheads="1"/>
            </p:cNvSpPr>
            <p:nvPr/>
          </p:nvSpPr>
          <p:spPr bwMode="auto">
            <a:xfrm>
              <a:off x="1828800" y="3067457"/>
              <a:ext cx="560388" cy="276999"/>
            </a:xfrm>
            <a:prstGeom prst="rect">
              <a:avLst/>
            </a:prstGeom>
            <a:solidFill>
              <a:srgbClr val="FFFE9A"/>
            </a:solidFill>
            <a:ln w="9525">
              <a:noFill/>
              <a:miter lim="800000"/>
              <a:headEnd/>
              <a:tailEnd/>
            </a:ln>
          </p:spPr>
          <p:txBody>
            <a:bodyPr wrap="square">
              <a:spAutoFit/>
            </a:bodyPr>
            <a:lstStyle/>
            <a:p>
              <a:r>
                <a:rPr lang="en-US" sz="1200" b="1" dirty="0" err="1"/>
                <a:t>Cielo</a:t>
              </a:r>
              <a:endParaRPr lang="en-US" sz="1200" b="1" dirty="0"/>
            </a:p>
          </p:txBody>
        </p:sp>
      </p:grpSp>
      <p:sp>
        <p:nvSpPr>
          <p:cNvPr id="10" name="Rectangle 9"/>
          <p:cNvSpPr/>
          <p:nvPr/>
        </p:nvSpPr>
        <p:spPr>
          <a:xfrm>
            <a:off x="0" y="280988"/>
            <a:ext cx="9144000" cy="7080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1994" name="TextBox 10"/>
          <p:cNvSpPr txBox="1">
            <a:spLocks noChangeArrowheads="1"/>
          </p:cNvSpPr>
          <p:nvPr/>
        </p:nvSpPr>
        <p:spPr bwMode="auto">
          <a:xfrm>
            <a:off x="228600" y="381000"/>
            <a:ext cx="8762999" cy="707886"/>
          </a:xfrm>
          <a:prstGeom prst="rect">
            <a:avLst/>
          </a:prstGeom>
          <a:noFill/>
          <a:ln w="9525">
            <a:noFill/>
            <a:miter lim="800000"/>
            <a:headEnd/>
            <a:tailEnd/>
          </a:ln>
        </p:spPr>
        <p:txBody>
          <a:bodyPr wrap="square">
            <a:spAutoFit/>
          </a:bodyPr>
          <a:lstStyle/>
          <a:p>
            <a:r>
              <a:rPr lang="en-US" sz="2000" b="1" dirty="0">
                <a:solidFill>
                  <a:srgbClr val="1F497D"/>
                </a:solidFill>
              </a:rPr>
              <a:t>Nuclear Weapons </a:t>
            </a:r>
            <a:r>
              <a:rPr lang="en-US" sz="2000" b="1" dirty="0" smtClean="0">
                <a:solidFill>
                  <a:srgbClr val="1F497D"/>
                </a:solidFill>
              </a:rPr>
              <a:t>requirements drive the need for greater understanding</a:t>
            </a:r>
            <a:r>
              <a:rPr lang="en-US" sz="2000" b="1" dirty="0">
                <a:solidFill>
                  <a:srgbClr val="1F497D"/>
                </a:solidFill>
              </a:rPr>
              <a:t>, </a:t>
            </a:r>
            <a:r>
              <a:rPr lang="en-US" sz="2000" b="1" dirty="0" smtClean="0">
                <a:solidFill>
                  <a:srgbClr val="1F497D"/>
                </a:solidFill>
              </a:rPr>
              <a:t>and 3D predictions with quantified uncertainty</a:t>
            </a:r>
            <a:endParaRPr lang="en-US" sz="2000" b="1" dirty="0">
              <a:solidFill>
                <a:srgbClr val="1F497D"/>
              </a:solidFill>
            </a:endParaRPr>
          </a:p>
        </p:txBody>
      </p:sp>
      <p:sp>
        <p:nvSpPr>
          <p:cNvPr id="12" name="Oval 11"/>
          <p:cNvSpPr/>
          <p:nvPr/>
        </p:nvSpPr>
        <p:spPr>
          <a:xfrm>
            <a:off x="5105400" y="1600200"/>
            <a:ext cx="685800" cy="381000"/>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have learned a lot since the Accelerated </a:t>
            </a:r>
            <a:r>
              <a:rPr lang="en-US" dirty="0" smtClean="0"/>
              <a:t>Strategic Computing Initiative </a:t>
            </a:r>
            <a:r>
              <a:rPr lang="en-US" dirty="0" smtClean="0"/>
              <a:t>(circa1996) </a:t>
            </a:r>
            <a:endParaRPr lang="en-US" dirty="0"/>
          </a:p>
        </p:txBody>
      </p:sp>
      <p:sp>
        <p:nvSpPr>
          <p:cNvPr id="3" name="Content Placeholder 2"/>
          <p:cNvSpPr>
            <a:spLocks noGrp="1"/>
          </p:cNvSpPr>
          <p:nvPr>
            <p:ph idx="1"/>
          </p:nvPr>
        </p:nvSpPr>
        <p:spPr>
          <a:xfrm>
            <a:off x="152400" y="1295400"/>
            <a:ext cx="3962400" cy="1676400"/>
          </a:xfrm>
        </p:spPr>
        <p:txBody>
          <a:bodyPr/>
          <a:lstStyle/>
          <a:p>
            <a:r>
              <a:rPr lang="en-US" dirty="0" err="1" smtClean="0"/>
              <a:t>Petascale</a:t>
            </a:r>
            <a:r>
              <a:rPr lang="en-US" dirty="0" smtClean="0"/>
              <a:t> allows 3D simulation or perhaps full physics, but not both</a:t>
            </a:r>
          </a:p>
          <a:p>
            <a:r>
              <a:rPr lang="en-US" dirty="0" smtClean="0"/>
              <a:t>Simply scaling up our apps does not solve Boost</a:t>
            </a:r>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343400" y="1143000"/>
            <a:ext cx="4419600" cy="2572207"/>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28600" y="3048000"/>
            <a:ext cx="4114800" cy="2501798"/>
          </a:xfrm>
          <a:prstGeom prst="rect">
            <a:avLst/>
          </a:prstGeom>
          <a:noFill/>
          <a:ln w="9525">
            <a:noFill/>
            <a:miter lim="800000"/>
            <a:headEnd/>
            <a:tailEnd/>
          </a:ln>
        </p:spPr>
      </p:pic>
      <p:sp>
        <p:nvSpPr>
          <p:cNvPr id="6" name="Content Placeholder 2"/>
          <p:cNvSpPr txBox="1">
            <a:spLocks/>
          </p:cNvSpPr>
          <p:nvPr/>
        </p:nvSpPr>
        <p:spPr bwMode="auto">
          <a:xfrm>
            <a:off x="4953000" y="4191000"/>
            <a:ext cx="3625850" cy="198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50000"/>
              </a:spcBef>
              <a:spcAft>
                <a:spcPct val="0"/>
              </a:spcAft>
              <a:buClr>
                <a:srgbClr val="24459C"/>
              </a:buClr>
              <a:buSzPct val="110000"/>
              <a:buFont typeface="Times"/>
              <a:buChar char="•"/>
              <a:tabLst/>
              <a:defRPr/>
            </a:pPr>
            <a:r>
              <a:rPr kumimoji="0" lang="en-US" sz="1600" b="1" i="0" u="none" strike="noStrike" kern="0" cap="none" spc="0" normalizeH="0" baseline="0" noProof="0" dirty="0" smtClean="0">
                <a:ln>
                  <a:noFill/>
                </a:ln>
                <a:solidFill>
                  <a:schemeClr val="tx1"/>
                </a:solidFill>
                <a:effectLst/>
                <a:uLnTx/>
                <a:uFillTx/>
                <a:latin typeface="+mn-lt"/>
                <a:ea typeface="+mn-ea"/>
                <a:cs typeface="+mn-cs"/>
              </a:rPr>
              <a:t>The</a:t>
            </a:r>
            <a:r>
              <a:rPr kumimoji="0" lang="en-US" sz="1600" b="1" i="0" u="none" strike="noStrike" kern="0" cap="none" spc="0" normalizeH="0" noProof="0" dirty="0" smtClean="0">
                <a:ln>
                  <a:noFill/>
                </a:ln>
                <a:solidFill>
                  <a:schemeClr val="tx1"/>
                </a:solidFill>
                <a:effectLst/>
                <a:uLnTx/>
                <a:uFillTx/>
                <a:latin typeface="+mn-lt"/>
                <a:ea typeface="+mn-ea"/>
                <a:cs typeface="+mn-cs"/>
              </a:rPr>
              <a:t> basic philosophy is still being pursued.</a:t>
            </a:r>
          </a:p>
          <a:p>
            <a:pPr marL="342900" marR="0" lvl="0" indent="-342900" algn="l" defTabSz="914400" rtl="0" eaLnBrk="0" fontAlgn="base" latinLnBrk="0" hangingPunct="0">
              <a:lnSpc>
                <a:spcPct val="100000"/>
              </a:lnSpc>
              <a:spcBef>
                <a:spcPct val="50000"/>
              </a:spcBef>
              <a:spcAft>
                <a:spcPct val="0"/>
              </a:spcAft>
              <a:buClr>
                <a:srgbClr val="24459C"/>
              </a:buClr>
              <a:buSzPct val="110000"/>
              <a:buFont typeface="Times"/>
              <a:buChar char="•"/>
              <a:tabLst/>
              <a:defRPr/>
            </a:pPr>
            <a:r>
              <a:rPr lang="en-US" sz="1600" b="1" kern="0" baseline="0" dirty="0" smtClean="0"/>
              <a:t>Changes</a:t>
            </a:r>
            <a:r>
              <a:rPr lang="en-US" sz="1600" b="1" kern="0" dirty="0" smtClean="0"/>
              <a:t> in computing use cases resolved some of the worries of the day:</a:t>
            </a:r>
          </a:p>
          <a:p>
            <a:pPr marL="800100" lvl="1" indent="-342900" eaLnBrk="0" fontAlgn="base" hangingPunct="0">
              <a:spcBef>
                <a:spcPct val="50000"/>
              </a:spcBef>
              <a:spcAft>
                <a:spcPct val="0"/>
              </a:spcAft>
              <a:buClr>
                <a:srgbClr val="24459C"/>
              </a:buClr>
              <a:buSzPct val="110000"/>
              <a:buFont typeface="Times"/>
              <a:buChar char="•"/>
            </a:pPr>
            <a:r>
              <a:rPr kumimoji="0" lang="en-US" sz="1600" b="1" i="0" u="none" strike="noStrike" kern="0" cap="none" spc="0" normalizeH="0" baseline="0" noProof="0" dirty="0" smtClean="0">
                <a:ln>
                  <a:noFill/>
                </a:ln>
                <a:solidFill>
                  <a:schemeClr val="tx1"/>
                </a:solidFill>
                <a:effectLst/>
                <a:uLnTx/>
                <a:uFillTx/>
                <a:latin typeface="+mn-lt"/>
                <a:ea typeface="+mn-ea"/>
                <a:cs typeface="+mn-cs"/>
              </a:rPr>
              <a:t>Checkpoint/Restart</a:t>
            </a:r>
          </a:p>
          <a:p>
            <a:pPr marL="800100" lvl="1" indent="-342900" eaLnBrk="0" fontAlgn="base" hangingPunct="0">
              <a:spcBef>
                <a:spcPct val="50000"/>
              </a:spcBef>
              <a:spcAft>
                <a:spcPct val="0"/>
              </a:spcAft>
              <a:buClr>
                <a:srgbClr val="24459C"/>
              </a:buClr>
              <a:buSzPct val="110000"/>
              <a:buFont typeface="Times"/>
              <a:buChar char="•"/>
            </a:pPr>
            <a:r>
              <a:rPr lang="en-US" sz="1600" b="1" kern="0" dirty="0" smtClean="0"/>
              <a:t>Graphics demands</a:t>
            </a:r>
            <a:endParaRPr kumimoji="0" lang="en-US" sz="16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latin typeface="+mn-lt"/>
              </a:rPr>
              <a:t>Decisions regarding nuclear weapons are </a:t>
            </a:r>
            <a:r>
              <a:rPr lang="en-US" sz="2400" dirty="0" smtClean="0">
                <a:latin typeface="+mn-lt"/>
              </a:rPr>
              <a:t>still made </a:t>
            </a:r>
            <a:r>
              <a:rPr lang="en-US" sz="2400" dirty="0" smtClean="0">
                <a:latin typeface="+mn-lt"/>
              </a:rPr>
              <a:t>by a combination of expert judgment and simulation</a:t>
            </a:r>
            <a:endParaRPr lang="en-US" sz="2400" dirty="0">
              <a:latin typeface="+mn-lt"/>
            </a:endParaRPr>
          </a:p>
        </p:txBody>
      </p:sp>
      <p:sp>
        <p:nvSpPr>
          <p:cNvPr id="5" name="Rounded Rectangle 4"/>
          <p:cNvSpPr/>
          <p:nvPr/>
        </p:nvSpPr>
        <p:spPr bwMode="auto">
          <a:xfrm>
            <a:off x="3327400" y="1371600"/>
            <a:ext cx="2489200" cy="1117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80" charset="0"/>
              </a:rPr>
              <a:t>Decision</a:t>
            </a:r>
            <a:endParaRPr kumimoji="0" lang="en-US" sz="2000" b="1" i="0" u="none" strike="noStrike" cap="none" normalizeH="0" baseline="0" dirty="0">
              <a:ln>
                <a:noFill/>
              </a:ln>
              <a:solidFill>
                <a:schemeClr val="tx1"/>
              </a:solidFill>
              <a:effectLst/>
              <a:latin typeface="Arial" pitchFamily="80" charset="0"/>
            </a:endParaRPr>
          </a:p>
        </p:txBody>
      </p:sp>
      <p:sp>
        <p:nvSpPr>
          <p:cNvPr id="11" name="Rounded Rectangle 10"/>
          <p:cNvSpPr/>
          <p:nvPr/>
        </p:nvSpPr>
        <p:spPr bwMode="auto">
          <a:xfrm>
            <a:off x="4572000" y="2489200"/>
            <a:ext cx="2489200" cy="1117600"/>
          </a:xfrm>
          <a:prstGeom prst="round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80" charset="0"/>
              </a:rPr>
              <a:t>Simulation</a:t>
            </a:r>
            <a:endParaRPr kumimoji="0" lang="en-US" sz="2000" b="1" i="0" u="none" strike="noStrike" cap="none" normalizeH="0" baseline="0" dirty="0">
              <a:ln>
                <a:noFill/>
              </a:ln>
              <a:solidFill>
                <a:schemeClr val="tx1"/>
              </a:solidFill>
              <a:effectLst/>
              <a:latin typeface="Arial" pitchFamily="80" charset="0"/>
            </a:endParaRPr>
          </a:p>
        </p:txBody>
      </p:sp>
      <p:sp>
        <p:nvSpPr>
          <p:cNvPr id="12" name="Rounded Rectangle 11"/>
          <p:cNvSpPr/>
          <p:nvPr/>
        </p:nvSpPr>
        <p:spPr bwMode="auto">
          <a:xfrm>
            <a:off x="5816600" y="3606800"/>
            <a:ext cx="2489200" cy="1117600"/>
          </a:xfrm>
          <a:prstGeom prst="roundRect">
            <a:avLst/>
          </a:prstGeom>
          <a:solidFill>
            <a:srgbClr val="FFC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80" charset="0"/>
              </a:rPr>
              <a:t>High Performance Computing</a:t>
            </a:r>
            <a:endParaRPr kumimoji="0" lang="en-US" sz="2000" b="1" i="0" u="none" strike="noStrike" cap="none" normalizeH="0" baseline="0" dirty="0">
              <a:ln>
                <a:noFill/>
              </a:ln>
              <a:solidFill>
                <a:schemeClr val="tx1"/>
              </a:solidFill>
              <a:effectLst/>
              <a:latin typeface="Arial" pitchFamily="80" charset="0"/>
            </a:endParaRPr>
          </a:p>
        </p:txBody>
      </p:sp>
      <p:sp>
        <p:nvSpPr>
          <p:cNvPr id="13" name="Rounded Rectangle 12"/>
          <p:cNvSpPr/>
          <p:nvPr/>
        </p:nvSpPr>
        <p:spPr bwMode="auto">
          <a:xfrm>
            <a:off x="2082800" y="2489200"/>
            <a:ext cx="2489200" cy="1117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80" charset="0"/>
              </a:rPr>
              <a:t>Expert Judgment</a:t>
            </a:r>
            <a:endParaRPr kumimoji="0" lang="en-US" sz="2000" b="1" i="0" u="none" strike="noStrike" cap="none" normalizeH="0" baseline="0" dirty="0">
              <a:ln>
                <a:noFill/>
              </a:ln>
              <a:solidFill>
                <a:schemeClr val="tx1"/>
              </a:solidFill>
              <a:effectLst/>
              <a:latin typeface="Arial" pitchFamily="80" charset="0"/>
            </a:endParaRPr>
          </a:p>
        </p:txBody>
      </p:sp>
      <p:sp>
        <p:nvSpPr>
          <p:cNvPr id="14" name="Rounded Rectangle 13"/>
          <p:cNvSpPr/>
          <p:nvPr/>
        </p:nvSpPr>
        <p:spPr bwMode="auto">
          <a:xfrm>
            <a:off x="3327400" y="3606800"/>
            <a:ext cx="2489200" cy="1117600"/>
          </a:xfrm>
          <a:prstGeom prst="roundRect">
            <a:avLst/>
          </a:prstGeom>
          <a:solidFill>
            <a:srgbClr val="FF7C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80" charset="0"/>
              </a:rPr>
              <a:t>Experiment</a:t>
            </a:r>
          </a:p>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latin typeface="Arial" pitchFamily="80" charset="0"/>
              </a:rPr>
              <a:t>(UGTs, AGEX, …)</a:t>
            </a:r>
            <a:endParaRPr kumimoji="0" lang="en-US" sz="2000" b="1" i="0" u="none" strike="noStrike" cap="none" normalizeH="0" baseline="0" dirty="0">
              <a:ln>
                <a:noFill/>
              </a:ln>
              <a:solidFill>
                <a:schemeClr val="tx1"/>
              </a:solidFill>
              <a:effectLst/>
              <a:latin typeface="Arial" pitchFamily="80" charset="0"/>
            </a:endParaRPr>
          </a:p>
        </p:txBody>
      </p:sp>
      <p:sp>
        <p:nvSpPr>
          <p:cNvPr id="15" name="Rounded Rectangle 14"/>
          <p:cNvSpPr/>
          <p:nvPr/>
        </p:nvSpPr>
        <p:spPr bwMode="auto">
          <a:xfrm>
            <a:off x="838200" y="3606800"/>
            <a:ext cx="2489200" cy="1117600"/>
          </a:xfrm>
          <a:prstGeom prst="round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80" charset="0"/>
              </a:rPr>
              <a:t>Nuclear Test Experience</a:t>
            </a:r>
            <a:endParaRPr kumimoji="0" lang="en-US" sz="2000" b="1" i="0" u="none" strike="noStrike" cap="none" normalizeH="0" baseline="0" dirty="0">
              <a:ln>
                <a:noFill/>
              </a:ln>
              <a:solidFill>
                <a:schemeClr val="tx1"/>
              </a:solidFill>
              <a:effectLst/>
              <a:latin typeface="Arial" pitchFamily="80" charset="0"/>
            </a:endParaRPr>
          </a:p>
        </p:txBody>
      </p:sp>
      <p:sp>
        <p:nvSpPr>
          <p:cNvPr id="16" name="TextBox 107"/>
          <p:cNvSpPr txBox="1">
            <a:spLocks noChangeArrowheads="1"/>
          </p:cNvSpPr>
          <p:nvPr/>
        </p:nvSpPr>
        <p:spPr bwMode="auto">
          <a:xfrm>
            <a:off x="533400" y="4800600"/>
            <a:ext cx="4267200" cy="1169551"/>
          </a:xfrm>
          <a:prstGeom prst="rect">
            <a:avLst/>
          </a:prstGeom>
          <a:noFill/>
          <a:ln w="9525">
            <a:noFill/>
            <a:miter lim="800000"/>
            <a:headEnd/>
            <a:tailEnd/>
          </a:ln>
        </p:spPr>
        <p:txBody>
          <a:bodyPr wrap="square">
            <a:prstTxWarp prst="textNoShape">
              <a:avLst/>
            </a:prstTxWarp>
            <a:spAutoFit/>
          </a:bodyPr>
          <a:lstStyle/>
          <a:p>
            <a:r>
              <a:rPr lang="en-US" sz="1400" dirty="0" smtClean="0">
                <a:ea typeface="Papyrus Condensed" pitchFamily="-123" charset="0"/>
                <a:cs typeface="Arial" pitchFamily="34" charset="0"/>
              </a:rPr>
              <a:t>Today:</a:t>
            </a:r>
          </a:p>
          <a:p>
            <a:r>
              <a:rPr lang="en-US" sz="1400" b="0" dirty="0" smtClean="0">
                <a:ea typeface="Papyrus Condensed" pitchFamily="-123" charset="0"/>
                <a:cs typeface="Arial" pitchFamily="34" charset="0"/>
              </a:rPr>
              <a:t>   Certify/assess </a:t>
            </a:r>
            <a:r>
              <a:rPr lang="en-US" sz="1400" b="0" dirty="0">
                <a:ea typeface="Papyrus Condensed" pitchFamily="-123" charset="0"/>
                <a:cs typeface="Arial" pitchFamily="34" charset="0"/>
              </a:rPr>
              <a:t>with </a:t>
            </a:r>
            <a:r>
              <a:rPr lang="en-US" sz="1400" b="0" dirty="0" smtClean="0">
                <a:ea typeface="Papyrus Condensed" pitchFamily="-123" charset="0"/>
                <a:cs typeface="Arial" pitchFamily="34" charset="0"/>
              </a:rPr>
              <a:t>scale dependent physics.</a:t>
            </a:r>
            <a:endParaRPr lang="en-US" sz="1400" b="0" dirty="0">
              <a:ea typeface="Papyrus Condensed" pitchFamily="-123" charset="0"/>
              <a:cs typeface="Arial" pitchFamily="34" charset="0"/>
            </a:endParaRPr>
          </a:p>
          <a:p>
            <a:r>
              <a:rPr lang="en-US" sz="1400" b="0" dirty="0" smtClean="0">
                <a:ea typeface="Papyrus Condensed" pitchFamily="-123" charset="0"/>
                <a:cs typeface="Arial" pitchFamily="34" charset="0"/>
              </a:rPr>
              <a:t>    =&gt; Requires </a:t>
            </a:r>
            <a:r>
              <a:rPr lang="en-US" sz="1400" b="0" dirty="0">
                <a:ea typeface="Papyrus Condensed" pitchFamily="-123" charset="0"/>
                <a:cs typeface="Arial" pitchFamily="34" charset="0"/>
              </a:rPr>
              <a:t>proximity to Nuclear Tests</a:t>
            </a:r>
          </a:p>
          <a:p>
            <a:r>
              <a:rPr lang="en-US" sz="1400" b="0" dirty="0" smtClean="0">
                <a:ea typeface="Papyrus Condensed" pitchFamily="-123" charset="0"/>
                <a:cs typeface="Arial" pitchFamily="34" charset="0"/>
              </a:rPr>
              <a:t>         (ok for limited </a:t>
            </a:r>
            <a:r>
              <a:rPr lang="en-US" sz="1400" b="0" dirty="0">
                <a:ea typeface="Papyrus Condensed" pitchFamily="-123" charset="0"/>
                <a:cs typeface="Arial" pitchFamily="34" charset="0"/>
              </a:rPr>
              <a:t>SFI’s, LEP’s, </a:t>
            </a:r>
            <a:r>
              <a:rPr lang="en-US" sz="1400" b="0" dirty="0" smtClean="0">
                <a:ea typeface="Papyrus Condensed" pitchFamily="-123" charset="0"/>
                <a:cs typeface="Arial" pitchFamily="34" charset="0"/>
              </a:rPr>
              <a:t>etc.)</a:t>
            </a:r>
            <a:endParaRPr lang="en-US" sz="1400" b="0" dirty="0">
              <a:ea typeface="Papyrus Condensed" pitchFamily="-123" charset="0"/>
              <a:cs typeface="Arial" pitchFamily="34" charset="0"/>
            </a:endParaRPr>
          </a:p>
          <a:p>
            <a:r>
              <a:rPr lang="en-US" sz="1400" b="0" dirty="0" smtClean="0">
                <a:ea typeface="Papyrus Condensed" pitchFamily="-123" charset="0"/>
                <a:cs typeface="Arial" pitchFamily="34" charset="0"/>
              </a:rPr>
              <a:t>   “</a:t>
            </a:r>
            <a:r>
              <a:rPr lang="en-US" sz="1400" b="0" dirty="0">
                <a:ea typeface="Papyrus Condensed" pitchFamily="-123" charset="0"/>
                <a:cs typeface="Arial" pitchFamily="34" charset="0"/>
              </a:rPr>
              <a:t>Expert </a:t>
            </a:r>
            <a:r>
              <a:rPr lang="en-US" sz="1400" b="0" dirty="0" smtClean="0">
                <a:ea typeface="Papyrus Condensed" pitchFamily="-123" charset="0"/>
                <a:cs typeface="Arial" pitchFamily="34" charset="0"/>
              </a:rPr>
              <a:t>Judgment” informed by NTS </a:t>
            </a:r>
            <a:r>
              <a:rPr lang="en-US" sz="1400" b="0" dirty="0">
                <a:ea typeface="Papyrus Condensed" pitchFamily="-123" charset="0"/>
                <a:cs typeface="Arial" pitchFamily="34" charset="0"/>
              </a:rPr>
              <a:t>experience</a:t>
            </a:r>
          </a:p>
        </p:txBody>
      </p:sp>
      <p:sp>
        <p:nvSpPr>
          <p:cNvPr id="17" name="TextBox 108"/>
          <p:cNvSpPr txBox="1">
            <a:spLocks noChangeArrowheads="1"/>
          </p:cNvSpPr>
          <p:nvPr/>
        </p:nvSpPr>
        <p:spPr bwMode="auto">
          <a:xfrm>
            <a:off x="4953000" y="4800600"/>
            <a:ext cx="4115229" cy="1384995"/>
          </a:xfrm>
          <a:prstGeom prst="rect">
            <a:avLst/>
          </a:prstGeom>
          <a:noFill/>
          <a:ln w="9525">
            <a:noFill/>
            <a:miter lim="800000"/>
            <a:headEnd/>
            <a:tailEnd/>
          </a:ln>
        </p:spPr>
        <p:txBody>
          <a:bodyPr wrap="none">
            <a:prstTxWarp prst="textNoShape">
              <a:avLst/>
            </a:prstTxWarp>
            <a:spAutoFit/>
          </a:bodyPr>
          <a:lstStyle/>
          <a:p>
            <a:r>
              <a:rPr lang="en-US" sz="1400" dirty="0" smtClean="0">
                <a:ea typeface="Papyrus Condensed" pitchFamily="-123" charset="0"/>
                <a:cs typeface="Arial" pitchFamily="34" charset="0"/>
              </a:rPr>
              <a:t>Tomorrow:</a:t>
            </a:r>
          </a:p>
          <a:p>
            <a:r>
              <a:rPr lang="en-US" sz="1400" b="0" dirty="0" smtClean="0">
                <a:ea typeface="Papyrus Condensed" pitchFamily="-123" charset="0"/>
                <a:cs typeface="Arial" pitchFamily="34" charset="0"/>
              </a:rPr>
              <a:t>   Codes have scale independent  physics models</a:t>
            </a:r>
            <a:endParaRPr lang="en-US" sz="1400" b="0" dirty="0">
              <a:ea typeface="Papyrus Condensed" pitchFamily="-123" charset="0"/>
              <a:cs typeface="Arial" pitchFamily="34" charset="0"/>
            </a:endParaRPr>
          </a:p>
          <a:p>
            <a:r>
              <a:rPr lang="en-US" sz="1400" b="0" dirty="0" smtClean="0">
                <a:ea typeface="Papyrus Condensed" pitchFamily="-123" charset="0"/>
                <a:cs typeface="Arial" pitchFamily="34" charset="0"/>
              </a:rPr>
              <a:t>    =&gt; Expanded domain </a:t>
            </a:r>
            <a:r>
              <a:rPr lang="en-US" sz="1400" b="0" dirty="0">
                <a:ea typeface="Papyrus Condensed" pitchFamily="-123" charset="0"/>
                <a:cs typeface="Arial" pitchFamily="34" charset="0"/>
              </a:rPr>
              <a:t>of </a:t>
            </a:r>
            <a:r>
              <a:rPr lang="en-US" sz="1400" b="0" dirty="0" smtClean="0">
                <a:ea typeface="Papyrus Condensed" pitchFamily="-123" charset="0"/>
                <a:cs typeface="Arial" pitchFamily="34" charset="0"/>
              </a:rPr>
              <a:t>calculation “validity”</a:t>
            </a:r>
            <a:endParaRPr lang="en-US" sz="1400" b="0" dirty="0">
              <a:ea typeface="Papyrus Condensed" pitchFamily="-123" charset="0"/>
              <a:cs typeface="Arial" pitchFamily="34" charset="0"/>
            </a:endParaRPr>
          </a:p>
          <a:p>
            <a:r>
              <a:rPr lang="en-US" sz="1400" b="0" dirty="0" smtClean="0">
                <a:ea typeface="Papyrus Condensed" pitchFamily="-123" charset="0"/>
                <a:cs typeface="Arial" pitchFamily="34" charset="0"/>
              </a:rPr>
              <a:t>   </a:t>
            </a:r>
          </a:p>
          <a:p>
            <a:r>
              <a:rPr lang="en-US" sz="1400" b="0" dirty="0" smtClean="0">
                <a:ea typeface="Papyrus Condensed" pitchFamily="-123" charset="0"/>
                <a:cs typeface="Arial" pitchFamily="34" charset="0"/>
              </a:rPr>
              <a:t>   “</a:t>
            </a:r>
            <a:r>
              <a:rPr lang="en-US" sz="1400" b="0" dirty="0">
                <a:ea typeface="Papyrus Condensed" pitchFamily="-123" charset="0"/>
                <a:cs typeface="Arial" pitchFamily="34" charset="0"/>
              </a:rPr>
              <a:t>Expert </a:t>
            </a:r>
            <a:r>
              <a:rPr lang="en-US" sz="1400" b="0" dirty="0" smtClean="0">
                <a:ea typeface="Papyrus Condensed" pitchFamily="-123" charset="0"/>
                <a:cs typeface="Arial" pitchFamily="34" charset="0"/>
              </a:rPr>
              <a:t>Judgment” </a:t>
            </a:r>
            <a:r>
              <a:rPr lang="en-US" sz="1400" b="0" dirty="0">
                <a:ea typeface="Papyrus Condensed" pitchFamily="-123" charset="0"/>
                <a:cs typeface="Arial" pitchFamily="34" charset="0"/>
              </a:rPr>
              <a:t>developed from</a:t>
            </a:r>
          </a:p>
          <a:p>
            <a:r>
              <a:rPr lang="en-US" sz="1400" b="0" dirty="0">
                <a:ea typeface="Papyrus Condensed" pitchFamily="-123" charset="0"/>
                <a:cs typeface="Arial" pitchFamily="34" charset="0"/>
              </a:rPr>
              <a:t> </a:t>
            </a:r>
            <a:r>
              <a:rPr lang="en-US" sz="1400" b="0" dirty="0" smtClean="0">
                <a:ea typeface="Papyrus Condensed" pitchFamily="-123" charset="0"/>
                <a:cs typeface="Arial" pitchFamily="34" charset="0"/>
              </a:rPr>
              <a:t>        AGEX </a:t>
            </a:r>
            <a:r>
              <a:rPr lang="en-US" sz="1400" b="0" dirty="0">
                <a:ea typeface="Papyrus Condensed" pitchFamily="-123" charset="0"/>
                <a:cs typeface="Arial" pitchFamily="34" charset="0"/>
              </a:rPr>
              <a:t>+ New Codes + Nuclear Test History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8" name="Straight Arrow Connector 77"/>
          <p:cNvCxnSpPr/>
          <p:nvPr/>
        </p:nvCxnSpPr>
        <p:spPr>
          <a:xfrm flipV="1">
            <a:off x="4419600" y="5183580"/>
            <a:ext cx="457200" cy="296864"/>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p:nvPr/>
        </p:nvCxnSpPr>
        <p:spPr>
          <a:xfrm flipV="1">
            <a:off x="6096000" y="5175646"/>
            <a:ext cx="381000" cy="296866"/>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rot="16200000" flipH="1">
            <a:off x="6077743" y="2112366"/>
            <a:ext cx="809626" cy="75088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p:nvPr/>
        </p:nvCxnSpPr>
        <p:spPr>
          <a:xfrm rot="5400000" flipH="1" flipV="1">
            <a:off x="3390903" y="2168724"/>
            <a:ext cx="761999" cy="685801"/>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rot="16200000" flipH="1">
            <a:off x="4279996" y="3333850"/>
            <a:ext cx="431610" cy="304801"/>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rot="16200000" flipH="1">
            <a:off x="6515100" y="3359154"/>
            <a:ext cx="381000" cy="3048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72" name="Rectangle 71"/>
          <p:cNvSpPr/>
          <p:nvPr/>
        </p:nvSpPr>
        <p:spPr bwMode="auto">
          <a:xfrm>
            <a:off x="533400" y="3730823"/>
            <a:ext cx="8305800" cy="1447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80" charset="0"/>
              </a:rPr>
              <a:t>Production</a:t>
            </a:r>
            <a:r>
              <a:rPr kumimoji="0" lang="en-US" sz="1400" b="1" i="0" u="none" strike="noStrike" cap="none" normalizeH="0" dirty="0" smtClean="0">
                <a:ln>
                  <a:noFill/>
                </a:ln>
                <a:solidFill>
                  <a:schemeClr val="tx1"/>
                </a:solidFill>
                <a:effectLst/>
                <a:latin typeface="Arial" pitchFamily="80" charset="0"/>
              </a:rPr>
              <a:t> Environment</a:t>
            </a:r>
            <a:endParaRPr kumimoji="0" lang="en-US" sz="1400" b="1" i="0" u="none" strike="noStrike" cap="none" normalizeH="0" baseline="0" dirty="0">
              <a:ln>
                <a:noFill/>
              </a:ln>
              <a:solidFill>
                <a:schemeClr val="tx1"/>
              </a:solidFill>
              <a:effectLst/>
              <a:latin typeface="Arial" pitchFamily="80" charset="0"/>
            </a:endParaRPr>
          </a:p>
        </p:txBody>
      </p:sp>
      <p:sp>
        <p:nvSpPr>
          <p:cNvPr id="105" name="Rectangle 104"/>
          <p:cNvSpPr/>
          <p:nvPr/>
        </p:nvSpPr>
        <p:spPr bwMode="auto">
          <a:xfrm>
            <a:off x="0" y="5715000"/>
            <a:ext cx="9144000" cy="76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80" charset="0"/>
            </a:endParaRPr>
          </a:p>
        </p:txBody>
      </p:sp>
      <p:sp>
        <p:nvSpPr>
          <p:cNvPr id="91" name="Title 90"/>
          <p:cNvSpPr>
            <a:spLocks noGrp="1"/>
          </p:cNvSpPr>
          <p:nvPr>
            <p:ph type="title"/>
          </p:nvPr>
        </p:nvSpPr>
        <p:spPr/>
        <p:txBody>
          <a:bodyPr/>
          <a:lstStyle/>
          <a:p>
            <a:r>
              <a:rPr lang="en-US" sz="2400" dirty="0" smtClean="0"/>
              <a:t>Goal — to enable decisions based upon reliable predictions in experimentally inaccessible regimes!</a:t>
            </a:r>
            <a:endParaRPr lang="en-US" sz="2400" dirty="0"/>
          </a:p>
        </p:txBody>
      </p:sp>
      <p:sp>
        <p:nvSpPr>
          <p:cNvPr id="6" name="Left-Right Arrow 5"/>
          <p:cNvSpPr/>
          <p:nvPr/>
        </p:nvSpPr>
        <p:spPr>
          <a:xfrm>
            <a:off x="457200" y="1397194"/>
            <a:ext cx="8458200" cy="990600"/>
          </a:xfrm>
          <a:prstGeom prst="leftRightArrow">
            <a:avLst/>
          </a:prstGeom>
          <a:solidFill>
            <a:srgbClr val="FF7C80"/>
          </a:solidFill>
          <a:ln w="19050">
            <a:solidFill>
              <a:srgbClr val="00206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99FF"/>
              </a:solidFill>
            </a:endParaRPr>
          </a:p>
        </p:txBody>
      </p:sp>
      <p:sp>
        <p:nvSpPr>
          <p:cNvPr id="7" name="TextBox 5"/>
          <p:cNvSpPr txBox="1">
            <a:spLocks noChangeArrowheads="1"/>
          </p:cNvSpPr>
          <p:nvPr/>
        </p:nvSpPr>
        <p:spPr bwMode="auto">
          <a:xfrm>
            <a:off x="3439765" y="1597219"/>
            <a:ext cx="1513235" cy="584775"/>
          </a:xfrm>
          <a:prstGeom prst="rect">
            <a:avLst/>
          </a:prstGeom>
          <a:noFill/>
          <a:ln w="9525">
            <a:noFill/>
            <a:miter lim="800000"/>
            <a:headEnd/>
            <a:tailEnd/>
          </a:ln>
        </p:spPr>
        <p:txBody>
          <a:bodyPr wrap="none">
            <a:prstTxWarp prst="textNoShape">
              <a:avLst/>
            </a:prstTxWarp>
            <a:spAutoFit/>
          </a:bodyPr>
          <a:lstStyle/>
          <a:p>
            <a:r>
              <a:rPr lang="en-US" sz="1600" b="1" i="1" dirty="0">
                <a:latin typeface="Calibri" pitchFamily="-123" charset="0"/>
              </a:rPr>
              <a:t>Accessible</a:t>
            </a:r>
          </a:p>
          <a:p>
            <a:r>
              <a:rPr lang="en-US" sz="1600" b="1" i="1" dirty="0">
                <a:latin typeface="Calibri" pitchFamily="-123" charset="0"/>
              </a:rPr>
              <a:t>      Experiments</a:t>
            </a:r>
          </a:p>
        </p:txBody>
      </p:sp>
      <p:sp>
        <p:nvSpPr>
          <p:cNvPr id="8" name="TextBox 6"/>
          <p:cNvSpPr txBox="1">
            <a:spLocks noChangeArrowheads="1"/>
          </p:cNvSpPr>
          <p:nvPr/>
        </p:nvSpPr>
        <p:spPr bwMode="auto">
          <a:xfrm>
            <a:off x="882650" y="1597219"/>
            <a:ext cx="1327150" cy="523220"/>
          </a:xfrm>
          <a:prstGeom prst="rect">
            <a:avLst/>
          </a:prstGeom>
          <a:noFill/>
          <a:ln w="9525">
            <a:noFill/>
            <a:miter lim="800000"/>
            <a:headEnd/>
            <a:tailEnd/>
          </a:ln>
        </p:spPr>
        <p:txBody>
          <a:bodyPr wrap="square">
            <a:prstTxWarp prst="textNoShape">
              <a:avLst/>
            </a:prstTxWarp>
            <a:spAutoFit/>
          </a:bodyPr>
          <a:lstStyle/>
          <a:p>
            <a:r>
              <a:rPr lang="en-US" sz="1400" b="1" dirty="0">
                <a:latin typeface="Calibri" pitchFamily="-123" charset="0"/>
              </a:rPr>
              <a:t>Archived </a:t>
            </a:r>
          </a:p>
          <a:p>
            <a:r>
              <a:rPr lang="en-US" sz="1400" b="1" dirty="0">
                <a:latin typeface="Calibri" pitchFamily="-123" charset="0"/>
              </a:rPr>
              <a:t>Nuclear Testing</a:t>
            </a:r>
          </a:p>
        </p:txBody>
      </p:sp>
      <p:sp>
        <p:nvSpPr>
          <p:cNvPr id="9" name="TextBox 8"/>
          <p:cNvSpPr txBox="1">
            <a:spLocks noChangeArrowheads="1"/>
          </p:cNvSpPr>
          <p:nvPr/>
        </p:nvSpPr>
        <p:spPr bwMode="auto">
          <a:xfrm>
            <a:off x="5235575" y="1643261"/>
            <a:ext cx="3154133" cy="523220"/>
          </a:xfrm>
          <a:prstGeom prst="rect">
            <a:avLst/>
          </a:prstGeom>
          <a:noFill/>
          <a:ln w="9525">
            <a:noFill/>
            <a:miter lim="800000"/>
            <a:headEnd/>
            <a:tailEnd/>
          </a:ln>
        </p:spPr>
        <p:txBody>
          <a:bodyPr wrap="none">
            <a:prstTxWarp prst="textNoShape">
              <a:avLst/>
            </a:prstTxWarp>
            <a:spAutoFit/>
          </a:bodyPr>
          <a:lstStyle/>
          <a:p>
            <a:r>
              <a:rPr lang="en-US" sz="1400" b="1" dirty="0">
                <a:latin typeface="Calibri" pitchFamily="-123" charset="0"/>
              </a:rPr>
              <a:t>AGEX: DAF, DARHT, </a:t>
            </a:r>
          </a:p>
          <a:p>
            <a:r>
              <a:rPr lang="en-US" sz="1400" b="1" dirty="0">
                <a:latin typeface="Calibri" pitchFamily="-123" charset="0"/>
              </a:rPr>
              <a:t>             LANSCE, </a:t>
            </a:r>
            <a:r>
              <a:rPr lang="en-US" sz="1400" b="1" dirty="0" err="1">
                <a:latin typeface="Calibri" pitchFamily="-123" charset="0"/>
              </a:rPr>
              <a:t>MaRIE</a:t>
            </a:r>
            <a:r>
              <a:rPr lang="en-US" sz="1400" b="1" dirty="0">
                <a:latin typeface="Calibri" pitchFamily="-123" charset="0"/>
              </a:rPr>
              <a:t>, NIF, Z Machine…</a:t>
            </a:r>
          </a:p>
        </p:txBody>
      </p:sp>
      <p:sp>
        <p:nvSpPr>
          <p:cNvPr id="10" name="TextBox 9"/>
          <p:cNvSpPr txBox="1">
            <a:spLocks noChangeArrowheads="1"/>
          </p:cNvSpPr>
          <p:nvPr/>
        </p:nvSpPr>
        <p:spPr bwMode="auto">
          <a:xfrm>
            <a:off x="3886200" y="1292423"/>
            <a:ext cx="3039615" cy="307777"/>
          </a:xfrm>
          <a:prstGeom prst="rect">
            <a:avLst/>
          </a:prstGeom>
          <a:noFill/>
          <a:ln w="9525">
            <a:noFill/>
            <a:miter lim="800000"/>
            <a:headEnd/>
            <a:tailEnd/>
          </a:ln>
        </p:spPr>
        <p:txBody>
          <a:bodyPr wrap="none">
            <a:prstTxWarp prst="textNoShape">
              <a:avLst/>
            </a:prstTxWarp>
            <a:spAutoFit/>
          </a:bodyPr>
          <a:lstStyle/>
          <a:p>
            <a:r>
              <a:rPr lang="en-US" sz="1400" b="0" dirty="0">
                <a:ea typeface="Papyrus Condensed" pitchFamily="-123" charset="0"/>
                <a:cs typeface="Arial" pitchFamily="34" charset="0"/>
              </a:rPr>
              <a:t>Ability to develop “expert </a:t>
            </a:r>
            <a:r>
              <a:rPr lang="en-US" sz="1400" b="0" dirty="0" smtClean="0">
                <a:ea typeface="Papyrus Condensed" pitchFamily="-123" charset="0"/>
                <a:cs typeface="Arial" pitchFamily="34" charset="0"/>
              </a:rPr>
              <a:t> judgment”</a:t>
            </a:r>
            <a:endParaRPr lang="en-US" sz="1400" b="0" dirty="0">
              <a:ea typeface="Papyrus Condensed" pitchFamily="-123" charset="0"/>
              <a:cs typeface="Arial" pitchFamily="34" charset="0"/>
            </a:endParaRPr>
          </a:p>
        </p:txBody>
      </p:sp>
      <p:sp>
        <p:nvSpPr>
          <p:cNvPr id="11" name="Right Arrow 10"/>
          <p:cNvSpPr/>
          <p:nvPr/>
        </p:nvSpPr>
        <p:spPr>
          <a:xfrm>
            <a:off x="2209800" y="2664023"/>
            <a:ext cx="6705600" cy="882654"/>
          </a:xfrm>
          <a:prstGeom prst="rightArrow">
            <a:avLst/>
          </a:prstGeom>
          <a:solidFill>
            <a:srgbClr val="00B0F0"/>
          </a:solidFill>
          <a:ln w="19050">
            <a:solidFill>
              <a:srgbClr val="00206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TextBox 13"/>
          <p:cNvSpPr txBox="1">
            <a:spLocks noChangeArrowheads="1"/>
          </p:cNvSpPr>
          <p:nvPr/>
        </p:nvSpPr>
        <p:spPr bwMode="auto">
          <a:xfrm>
            <a:off x="2362200" y="2920314"/>
            <a:ext cx="6329362" cy="369332"/>
          </a:xfrm>
          <a:prstGeom prst="rect">
            <a:avLst/>
          </a:prstGeom>
          <a:solidFill>
            <a:srgbClr val="00B0F0"/>
          </a:solidFill>
          <a:ln w="9525">
            <a:noFill/>
            <a:miter lim="800000"/>
            <a:headEnd/>
            <a:tailEnd/>
          </a:ln>
        </p:spPr>
        <p:txBody>
          <a:bodyPr wrap="square">
            <a:prstTxWarp prst="textNoShape">
              <a:avLst/>
            </a:prstTxWarp>
            <a:spAutoFit/>
          </a:bodyPr>
          <a:lstStyle/>
          <a:p>
            <a:r>
              <a:rPr lang="en-US" b="1" dirty="0" smtClean="0">
                <a:latin typeface="Calibri" pitchFamily="-123" charset="0"/>
              </a:rPr>
              <a:t>Physics </a:t>
            </a:r>
            <a:r>
              <a:rPr lang="en-US" b="1" dirty="0">
                <a:latin typeface="Calibri" pitchFamily="-123" charset="0"/>
              </a:rPr>
              <a:t>Codes invoking </a:t>
            </a:r>
            <a:r>
              <a:rPr lang="en-US" b="1" i="1" dirty="0" smtClean="0">
                <a:latin typeface="Calibri" pitchFamily="-123" charset="0"/>
              </a:rPr>
              <a:t>scale independent </a:t>
            </a:r>
            <a:r>
              <a:rPr lang="en-US" b="1" dirty="0" smtClean="0">
                <a:latin typeface="Calibri" pitchFamily="-123" charset="0"/>
              </a:rPr>
              <a:t>model </a:t>
            </a:r>
            <a:r>
              <a:rPr lang="en-US" b="1" dirty="0">
                <a:latin typeface="Calibri" pitchFamily="-123" charset="0"/>
              </a:rPr>
              <a:t>equations</a:t>
            </a:r>
          </a:p>
        </p:txBody>
      </p:sp>
      <p:cxnSp>
        <p:nvCxnSpPr>
          <p:cNvPr id="13" name="Straight Arrow Connector 12"/>
          <p:cNvCxnSpPr/>
          <p:nvPr/>
        </p:nvCxnSpPr>
        <p:spPr>
          <a:xfrm>
            <a:off x="0" y="6086474"/>
            <a:ext cx="9144000" cy="4763"/>
          </a:xfrm>
          <a:prstGeom prst="straightConnector1">
            <a:avLst/>
          </a:prstGeom>
          <a:ln w="38100" cap="flat" cmpd="sng" algn="ctr">
            <a:solidFill>
              <a:schemeClr val="tx1">
                <a:lumMod val="95000"/>
                <a:lumOff val="5000"/>
              </a:schemeClr>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a:off x="457200" y="6091237"/>
            <a:ext cx="304800" cy="0"/>
          </a:xfrm>
          <a:prstGeom prst="line">
            <a:avLst/>
          </a:prstGeom>
          <a:ln w="38100" cap="flat" cmpd="sng" algn="ctr">
            <a:solidFill>
              <a:srgbClr val="0D0D0D"/>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5" name="TextBox 21"/>
          <p:cNvSpPr txBox="1">
            <a:spLocks noChangeArrowheads="1"/>
          </p:cNvSpPr>
          <p:nvPr/>
        </p:nvSpPr>
        <p:spPr bwMode="auto">
          <a:xfrm>
            <a:off x="317500" y="6245225"/>
            <a:ext cx="584200" cy="307975"/>
          </a:xfrm>
          <a:prstGeom prst="rect">
            <a:avLst/>
          </a:prstGeom>
          <a:noFill/>
          <a:ln w="9525">
            <a:noFill/>
            <a:miter lim="800000"/>
            <a:headEnd/>
            <a:tailEnd/>
          </a:ln>
        </p:spPr>
        <p:txBody>
          <a:bodyPr wrap="none">
            <a:prstTxWarp prst="textNoShape">
              <a:avLst/>
            </a:prstTxWarp>
            <a:spAutoFit/>
          </a:bodyPr>
          <a:lstStyle/>
          <a:p>
            <a:r>
              <a:rPr lang="en-US" sz="1400" b="1">
                <a:latin typeface="Calibri" pitchFamily="-123" charset="0"/>
              </a:rPr>
              <a:t>2008</a:t>
            </a:r>
          </a:p>
        </p:txBody>
      </p:sp>
      <p:cxnSp>
        <p:nvCxnSpPr>
          <p:cNvPr id="16" name="Straight Connector 15"/>
          <p:cNvCxnSpPr/>
          <p:nvPr/>
        </p:nvCxnSpPr>
        <p:spPr>
          <a:xfrm rot="5400000">
            <a:off x="8763000" y="6091237"/>
            <a:ext cx="304800" cy="0"/>
          </a:xfrm>
          <a:prstGeom prst="line">
            <a:avLst/>
          </a:prstGeom>
          <a:ln w="38100" cap="flat" cmpd="sng" algn="ctr">
            <a:solidFill>
              <a:srgbClr val="0D0D0D"/>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7" name="TextBox 24"/>
          <p:cNvSpPr txBox="1">
            <a:spLocks noChangeArrowheads="1"/>
          </p:cNvSpPr>
          <p:nvPr/>
        </p:nvSpPr>
        <p:spPr bwMode="auto">
          <a:xfrm>
            <a:off x="8559800" y="6249988"/>
            <a:ext cx="584200" cy="307975"/>
          </a:xfrm>
          <a:prstGeom prst="rect">
            <a:avLst/>
          </a:prstGeom>
          <a:noFill/>
          <a:ln w="9525">
            <a:noFill/>
            <a:miter lim="800000"/>
            <a:headEnd/>
            <a:tailEnd/>
          </a:ln>
        </p:spPr>
        <p:txBody>
          <a:bodyPr wrap="none">
            <a:prstTxWarp prst="textNoShape">
              <a:avLst/>
            </a:prstTxWarp>
            <a:spAutoFit/>
          </a:bodyPr>
          <a:lstStyle/>
          <a:p>
            <a:r>
              <a:rPr lang="en-US" sz="1400" b="1" dirty="0">
                <a:latin typeface="Calibri" pitchFamily="-123" charset="0"/>
              </a:rPr>
              <a:t>2025</a:t>
            </a:r>
          </a:p>
        </p:txBody>
      </p:sp>
      <p:cxnSp>
        <p:nvCxnSpPr>
          <p:cNvPr id="18" name="Straight Connector 17"/>
          <p:cNvCxnSpPr/>
          <p:nvPr/>
        </p:nvCxnSpPr>
        <p:spPr>
          <a:xfrm rot="5400000">
            <a:off x="1066800" y="6096000"/>
            <a:ext cx="304800" cy="0"/>
          </a:xfrm>
          <a:prstGeom prst="line">
            <a:avLst/>
          </a:prstGeom>
          <a:ln w="38100" cap="flat" cmpd="sng" algn="ctr">
            <a:solidFill>
              <a:srgbClr val="0D0D0D"/>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9" name="TextBox 26"/>
          <p:cNvSpPr txBox="1">
            <a:spLocks noChangeArrowheads="1"/>
          </p:cNvSpPr>
          <p:nvPr/>
        </p:nvSpPr>
        <p:spPr bwMode="auto">
          <a:xfrm>
            <a:off x="939800" y="6249988"/>
            <a:ext cx="584200" cy="307975"/>
          </a:xfrm>
          <a:prstGeom prst="rect">
            <a:avLst/>
          </a:prstGeom>
          <a:noFill/>
          <a:ln w="9525">
            <a:noFill/>
            <a:miter lim="800000"/>
            <a:headEnd/>
            <a:tailEnd/>
          </a:ln>
        </p:spPr>
        <p:txBody>
          <a:bodyPr wrap="none">
            <a:prstTxWarp prst="textNoShape">
              <a:avLst/>
            </a:prstTxWarp>
            <a:spAutoFit/>
          </a:bodyPr>
          <a:lstStyle/>
          <a:p>
            <a:r>
              <a:rPr lang="en-US" sz="1400" b="1">
                <a:latin typeface="Calibri" pitchFamily="-123" charset="0"/>
              </a:rPr>
              <a:t>2010</a:t>
            </a:r>
          </a:p>
        </p:txBody>
      </p:sp>
      <p:cxnSp>
        <p:nvCxnSpPr>
          <p:cNvPr id="20" name="Straight Connector 19"/>
          <p:cNvCxnSpPr/>
          <p:nvPr/>
        </p:nvCxnSpPr>
        <p:spPr>
          <a:xfrm rot="5400000">
            <a:off x="1981200" y="6091237"/>
            <a:ext cx="304800" cy="0"/>
          </a:xfrm>
          <a:prstGeom prst="line">
            <a:avLst/>
          </a:prstGeom>
          <a:ln w="38100" cap="flat" cmpd="sng" algn="ctr">
            <a:solidFill>
              <a:srgbClr val="0D0D0D"/>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1" name="TextBox 29"/>
          <p:cNvSpPr txBox="1">
            <a:spLocks noChangeArrowheads="1"/>
          </p:cNvSpPr>
          <p:nvPr/>
        </p:nvSpPr>
        <p:spPr bwMode="auto">
          <a:xfrm>
            <a:off x="1841500" y="6245225"/>
            <a:ext cx="584200" cy="307975"/>
          </a:xfrm>
          <a:prstGeom prst="rect">
            <a:avLst/>
          </a:prstGeom>
          <a:noFill/>
          <a:ln w="9525">
            <a:noFill/>
            <a:miter lim="800000"/>
            <a:headEnd/>
            <a:tailEnd/>
          </a:ln>
        </p:spPr>
        <p:txBody>
          <a:bodyPr wrap="none">
            <a:prstTxWarp prst="textNoShape">
              <a:avLst/>
            </a:prstTxWarp>
            <a:spAutoFit/>
          </a:bodyPr>
          <a:lstStyle/>
          <a:p>
            <a:r>
              <a:rPr lang="en-US" sz="1400" b="1">
                <a:latin typeface="Calibri" pitchFamily="-123" charset="0"/>
              </a:rPr>
              <a:t>2012</a:t>
            </a:r>
          </a:p>
        </p:txBody>
      </p:sp>
      <p:cxnSp>
        <p:nvCxnSpPr>
          <p:cNvPr id="22" name="Straight Connector 21"/>
          <p:cNvCxnSpPr/>
          <p:nvPr/>
        </p:nvCxnSpPr>
        <p:spPr>
          <a:xfrm rot="5400000">
            <a:off x="3581400" y="6096000"/>
            <a:ext cx="304800" cy="0"/>
          </a:xfrm>
          <a:prstGeom prst="line">
            <a:avLst/>
          </a:prstGeom>
          <a:ln w="38100" cap="flat" cmpd="sng" algn="ctr">
            <a:solidFill>
              <a:srgbClr val="0D0D0D"/>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3" name="TextBox 31"/>
          <p:cNvSpPr txBox="1">
            <a:spLocks noChangeArrowheads="1"/>
          </p:cNvSpPr>
          <p:nvPr/>
        </p:nvSpPr>
        <p:spPr bwMode="auto">
          <a:xfrm>
            <a:off x="3441700" y="6245225"/>
            <a:ext cx="584200" cy="307975"/>
          </a:xfrm>
          <a:prstGeom prst="rect">
            <a:avLst/>
          </a:prstGeom>
          <a:noFill/>
          <a:ln w="9525">
            <a:noFill/>
            <a:miter lim="800000"/>
            <a:headEnd/>
            <a:tailEnd/>
          </a:ln>
        </p:spPr>
        <p:txBody>
          <a:bodyPr wrap="none">
            <a:prstTxWarp prst="textNoShape">
              <a:avLst/>
            </a:prstTxWarp>
            <a:spAutoFit/>
          </a:bodyPr>
          <a:lstStyle/>
          <a:p>
            <a:r>
              <a:rPr lang="en-US" sz="1400" b="1" dirty="0">
                <a:latin typeface="Calibri" pitchFamily="-123" charset="0"/>
              </a:rPr>
              <a:t>2015</a:t>
            </a:r>
          </a:p>
        </p:txBody>
      </p:sp>
      <p:cxnSp>
        <p:nvCxnSpPr>
          <p:cNvPr id="24" name="Straight Connector 23"/>
          <p:cNvCxnSpPr/>
          <p:nvPr/>
        </p:nvCxnSpPr>
        <p:spPr>
          <a:xfrm rot="5400000">
            <a:off x="5486400" y="6094412"/>
            <a:ext cx="304800" cy="0"/>
          </a:xfrm>
          <a:prstGeom prst="line">
            <a:avLst/>
          </a:prstGeom>
          <a:ln w="38100" cap="flat" cmpd="sng" algn="ctr">
            <a:solidFill>
              <a:srgbClr val="0D0D0D"/>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5" name="TextBox 33"/>
          <p:cNvSpPr txBox="1">
            <a:spLocks noChangeArrowheads="1"/>
          </p:cNvSpPr>
          <p:nvPr/>
        </p:nvSpPr>
        <p:spPr bwMode="auto">
          <a:xfrm>
            <a:off x="5346700" y="6249988"/>
            <a:ext cx="584200" cy="307975"/>
          </a:xfrm>
          <a:prstGeom prst="rect">
            <a:avLst/>
          </a:prstGeom>
          <a:noFill/>
          <a:ln w="9525">
            <a:noFill/>
            <a:miter lim="800000"/>
            <a:headEnd/>
            <a:tailEnd/>
          </a:ln>
        </p:spPr>
        <p:txBody>
          <a:bodyPr wrap="none">
            <a:prstTxWarp prst="textNoShape">
              <a:avLst/>
            </a:prstTxWarp>
            <a:spAutoFit/>
          </a:bodyPr>
          <a:lstStyle/>
          <a:p>
            <a:r>
              <a:rPr lang="en-US" sz="1400" b="1">
                <a:latin typeface="Calibri" pitchFamily="-123" charset="0"/>
              </a:rPr>
              <a:t>2018</a:t>
            </a:r>
          </a:p>
        </p:txBody>
      </p:sp>
      <p:cxnSp>
        <p:nvCxnSpPr>
          <p:cNvPr id="26" name="Straight Connector 25"/>
          <p:cNvCxnSpPr/>
          <p:nvPr/>
        </p:nvCxnSpPr>
        <p:spPr>
          <a:xfrm rot="5400000">
            <a:off x="6400800" y="6091237"/>
            <a:ext cx="304800" cy="0"/>
          </a:xfrm>
          <a:prstGeom prst="line">
            <a:avLst/>
          </a:prstGeom>
          <a:ln w="38100" cap="flat" cmpd="sng" algn="ctr">
            <a:solidFill>
              <a:srgbClr val="0D0D0D"/>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7" name="TextBox 35"/>
          <p:cNvSpPr txBox="1">
            <a:spLocks noChangeArrowheads="1"/>
          </p:cNvSpPr>
          <p:nvPr/>
        </p:nvSpPr>
        <p:spPr bwMode="auto">
          <a:xfrm>
            <a:off x="6261100" y="6245225"/>
            <a:ext cx="584200" cy="307975"/>
          </a:xfrm>
          <a:prstGeom prst="rect">
            <a:avLst/>
          </a:prstGeom>
          <a:noFill/>
          <a:ln w="9525">
            <a:noFill/>
            <a:miter lim="800000"/>
            <a:headEnd/>
            <a:tailEnd/>
          </a:ln>
        </p:spPr>
        <p:txBody>
          <a:bodyPr wrap="none">
            <a:prstTxWarp prst="textNoShape">
              <a:avLst/>
            </a:prstTxWarp>
            <a:spAutoFit/>
          </a:bodyPr>
          <a:lstStyle/>
          <a:p>
            <a:r>
              <a:rPr lang="en-US" sz="1400" b="1">
                <a:latin typeface="Calibri" pitchFamily="-123" charset="0"/>
              </a:rPr>
              <a:t>2020</a:t>
            </a:r>
          </a:p>
        </p:txBody>
      </p:sp>
      <p:cxnSp>
        <p:nvCxnSpPr>
          <p:cNvPr id="28" name="Straight Connector 27"/>
          <p:cNvCxnSpPr/>
          <p:nvPr/>
        </p:nvCxnSpPr>
        <p:spPr>
          <a:xfrm rot="5400000">
            <a:off x="7391400" y="6096000"/>
            <a:ext cx="304800" cy="0"/>
          </a:xfrm>
          <a:prstGeom prst="line">
            <a:avLst/>
          </a:prstGeom>
          <a:ln w="38100" cap="flat" cmpd="sng" algn="ctr">
            <a:solidFill>
              <a:srgbClr val="0D0D0D"/>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9" name="TextBox 37"/>
          <p:cNvSpPr txBox="1">
            <a:spLocks noChangeArrowheads="1"/>
          </p:cNvSpPr>
          <p:nvPr/>
        </p:nvSpPr>
        <p:spPr bwMode="auto">
          <a:xfrm>
            <a:off x="7264400" y="6249988"/>
            <a:ext cx="584200" cy="307975"/>
          </a:xfrm>
          <a:prstGeom prst="rect">
            <a:avLst/>
          </a:prstGeom>
          <a:noFill/>
          <a:ln w="9525">
            <a:noFill/>
            <a:miter lim="800000"/>
            <a:headEnd/>
            <a:tailEnd/>
          </a:ln>
        </p:spPr>
        <p:txBody>
          <a:bodyPr wrap="none">
            <a:prstTxWarp prst="textNoShape">
              <a:avLst/>
            </a:prstTxWarp>
            <a:spAutoFit/>
          </a:bodyPr>
          <a:lstStyle/>
          <a:p>
            <a:r>
              <a:rPr lang="en-US" sz="1400" b="1">
                <a:latin typeface="Calibri" pitchFamily="-123" charset="0"/>
              </a:rPr>
              <a:t>2022</a:t>
            </a:r>
          </a:p>
        </p:txBody>
      </p:sp>
      <p:sp>
        <p:nvSpPr>
          <p:cNvPr id="50" name="TextBox 81"/>
          <p:cNvSpPr txBox="1">
            <a:spLocks noChangeArrowheads="1"/>
          </p:cNvSpPr>
          <p:nvPr/>
        </p:nvSpPr>
        <p:spPr bwMode="auto">
          <a:xfrm>
            <a:off x="4648200" y="3318077"/>
            <a:ext cx="1109599" cy="307777"/>
          </a:xfrm>
          <a:prstGeom prst="rect">
            <a:avLst/>
          </a:prstGeom>
          <a:noFill/>
          <a:ln w="9525">
            <a:noFill/>
            <a:miter lim="800000"/>
            <a:headEnd/>
            <a:tailEnd/>
          </a:ln>
        </p:spPr>
        <p:txBody>
          <a:bodyPr wrap="none">
            <a:prstTxWarp prst="textNoShape">
              <a:avLst/>
            </a:prstTxWarp>
            <a:spAutoFit/>
          </a:bodyPr>
          <a:lstStyle/>
          <a:p>
            <a:r>
              <a:rPr lang="en-US" sz="1400" b="1" dirty="0" smtClean="0">
                <a:latin typeface="Arial Narrow" pitchFamily="-123" charset="0"/>
                <a:ea typeface="Papyrus Condensed" pitchFamily="-123" charset="0"/>
                <a:cs typeface="Papyrus Condensed" pitchFamily="-123" charset="0"/>
              </a:rPr>
              <a:t>Development</a:t>
            </a:r>
            <a:endParaRPr lang="en-US" sz="1400" b="1" dirty="0">
              <a:latin typeface="Arial Narrow" pitchFamily="-123" charset="0"/>
              <a:ea typeface="Papyrus Condensed" pitchFamily="-123" charset="0"/>
              <a:cs typeface="Papyrus Condensed" pitchFamily="-123" charset="0"/>
            </a:endParaRPr>
          </a:p>
        </p:txBody>
      </p:sp>
      <p:sp>
        <p:nvSpPr>
          <p:cNvPr id="64" name="Right Arrow 63"/>
          <p:cNvSpPr/>
          <p:nvPr/>
        </p:nvSpPr>
        <p:spPr>
          <a:xfrm>
            <a:off x="3733800" y="5294511"/>
            <a:ext cx="5105400" cy="722312"/>
          </a:xfrm>
          <a:prstGeom prst="rightArrow">
            <a:avLst/>
          </a:prstGeom>
          <a:solidFill>
            <a:srgbClr val="FFCC00"/>
          </a:solidFill>
          <a:ln w="1905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65" name="TextBox 151"/>
          <p:cNvSpPr txBox="1">
            <a:spLocks noChangeArrowheads="1"/>
          </p:cNvSpPr>
          <p:nvPr/>
        </p:nvSpPr>
        <p:spPr bwMode="auto">
          <a:xfrm>
            <a:off x="7175500" y="5483422"/>
            <a:ext cx="1130300" cy="336550"/>
          </a:xfrm>
          <a:prstGeom prst="rect">
            <a:avLst/>
          </a:prstGeom>
          <a:noFill/>
          <a:ln w="9525">
            <a:noFill/>
            <a:miter lim="800000"/>
            <a:headEnd/>
            <a:tailEnd/>
          </a:ln>
        </p:spPr>
        <p:txBody>
          <a:bodyPr>
            <a:prstTxWarp prst="textNoShape">
              <a:avLst/>
            </a:prstTxWarp>
            <a:spAutoFit/>
          </a:bodyPr>
          <a:lstStyle/>
          <a:p>
            <a:r>
              <a:rPr lang="en-US" sz="1600" b="1" dirty="0" err="1">
                <a:latin typeface="Calibri" pitchFamily="-123" charset="0"/>
              </a:rPr>
              <a:t>Exascale</a:t>
            </a:r>
            <a:endParaRPr lang="en-US" sz="1600" b="1" dirty="0">
              <a:latin typeface="Calibri" pitchFamily="-123" charset="0"/>
            </a:endParaRPr>
          </a:p>
        </p:txBody>
      </p:sp>
      <p:sp>
        <p:nvSpPr>
          <p:cNvPr id="66" name="Rectangle 65"/>
          <p:cNvSpPr/>
          <p:nvPr/>
        </p:nvSpPr>
        <p:spPr bwMode="auto">
          <a:xfrm>
            <a:off x="6629400" y="4111823"/>
            <a:ext cx="2133600" cy="370920"/>
          </a:xfrm>
          <a:prstGeom prst="rect">
            <a:avLst/>
          </a:prstGeom>
          <a:solidFill>
            <a:srgbClr val="00B0F0"/>
          </a:solidFill>
          <a:ln w="1905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3" name="Rectangle 72"/>
          <p:cNvSpPr/>
          <p:nvPr/>
        </p:nvSpPr>
        <p:spPr>
          <a:xfrm>
            <a:off x="6629400" y="4599185"/>
            <a:ext cx="2133600" cy="381000"/>
          </a:xfrm>
          <a:prstGeom prst="rect">
            <a:avLst/>
          </a:prstGeom>
          <a:solidFill>
            <a:srgbClr val="FFCC00"/>
          </a:solidFill>
          <a:ln w="1905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6" name="Straight Connector 75"/>
          <p:cNvCxnSpPr/>
          <p:nvPr/>
        </p:nvCxnSpPr>
        <p:spPr>
          <a:xfrm rot="16200000" flipV="1">
            <a:off x="6157121" y="5653879"/>
            <a:ext cx="334961" cy="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77" name="TextBox 149"/>
          <p:cNvSpPr txBox="1">
            <a:spLocks noChangeArrowheads="1"/>
          </p:cNvSpPr>
          <p:nvPr/>
        </p:nvSpPr>
        <p:spPr bwMode="auto">
          <a:xfrm>
            <a:off x="3759200" y="5483422"/>
            <a:ext cx="2108200" cy="336550"/>
          </a:xfrm>
          <a:prstGeom prst="rect">
            <a:avLst/>
          </a:prstGeom>
          <a:noFill/>
          <a:ln w="9525">
            <a:noFill/>
            <a:miter lim="800000"/>
            <a:headEnd/>
            <a:tailEnd/>
          </a:ln>
        </p:spPr>
        <p:txBody>
          <a:bodyPr>
            <a:prstTxWarp prst="textNoShape">
              <a:avLst/>
            </a:prstTxWarp>
            <a:spAutoFit/>
          </a:bodyPr>
          <a:lstStyle/>
          <a:p>
            <a:r>
              <a:rPr lang="en-US" sz="1600" b="1" dirty="0">
                <a:latin typeface="Calibri" pitchFamily="-123" charset="0"/>
              </a:rPr>
              <a:t>Prototype </a:t>
            </a:r>
            <a:r>
              <a:rPr lang="en-US" sz="1600" b="1" dirty="0" err="1">
                <a:latin typeface="Calibri" pitchFamily="-123" charset="0"/>
              </a:rPr>
              <a:t>Exascale</a:t>
            </a:r>
            <a:endParaRPr lang="en-US" sz="1600" b="1" dirty="0">
              <a:latin typeface="Calibri" pitchFamily="-123" charset="0"/>
            </a:endParaRPr>
          </a:p>
        </p:txBody>
      </p:sp>
      <p:sp>
        <p:nvSpPr>
          <p:cNvPr id="87" name="TextBox 81"/>
          <p:cNvSpPr txBox="1">
            <a:spLocks noChangeArrowheads="1"/>
          </p:cNvSpPr>
          <p:nvPr/>
        </p:nvSpPr>
        <p:spPr bwMode="auto">
          <a:xfrm>
            <a:off x="5410200" y="2283023"/>
            <a:ext cx="881063" cy="304800"/>
          </a:xfrm>
          <a:prstGeom prst="rect">
            <a:avLst/>
          </a:prstGeom>
          <a:noFill/>
          <a:ln w="9525">
            <a:noFill/>
            <a:miter lim="800000"/>
            <a:headEnd/>
            <a:tailEnd/>
          </a:ln>
        </p:spPr>
        <p:txBody>
          <a:bodyPr wrap="none">
            <a:prstTxWarp prst="textNoShape">
              <a:avLst/>
            </a:prstTxWarp>
            <a:spAutoFit/>
          </a:bodyPr>
          <a:lstStyle/>
          <a:p>
            <a:r>
              <a:rPr lang="en-US" sz="1400" b="1" dirty="0">
                <a:latin typeface="Arial Narrow" pitchFamily="-123" charset="0"/>
                <a:ea typeface="Papyrus Condensed" pitchFamily="-123" charset="0"/>
                <a:cs typeface="Papyrus Condensed" pitchFamily="-123" charset="0"/>
              </a:rPr>
              <a:t>Discovery</a:t>
            </a:r>
          </a:p>
        </p:txBody>
      </p:sp>
      <p:sp>
        <p:nvSpPr>
          <p:cNvPr id="89" name="TextBox 81"/>
          <p:cNvSpPr txBox="1">
            <a:spLocks noChangeArrowheads="1"/>
          </p:cNvSpPr>
          <p:nvPr/>
        </p:nvSpPr>
        <p:spPr bwMode="auto">
          <a:xfrm>
            <a:off x="3048000" y="2283023"/>
            <a:ext cx="609462" cy="307777"/>
          </a:xfrm>
          <a:prstGeom prst="rect">
            <a:avLst/>
          </a:prstGeom>
          <a:noFill/>
          <a:ln w="9525">
            <a:noFill/>
            <a:miter lim="800000"/>
            <a:headEnd/>
            <a:tailEnd/>
          </a:ln>
        </p:spPr>
        <p:txBody>
          <a:bodyPr wrap="none">
            <a:prstTxWarp prst="textNoShape">
              <a:avLst/>
            </a:prstTxWarp>
            <a:spAutoFit/>
          </a:bodyPr>
          <a:lstStyle/>
          <a:p>
            <a:r>
              <a:rPr lang="en-US" sz="1400" b="1" dirty="0" smtClean="0">
                <a:latin typeface="Arial Narrow" pitchFamily="-123" charset="0"/>
                <a:ea typeface="Papyrus Condensed" pitchFamily="-123" charset="0"/>
                <a:cs typeface="Papyrus Condensed" pitchFamily="-123" charset="0"/>
              </a:rPr>
              <a:t>Query</a:t>
            </a:r>
            <a:endParaRPr lang="en-US" sz="1400" b="1" dirty="0">
              <a:latin typeface="Arial Narrow" pitchFamily="-123" charset="0"/>
              <a:ea typeface="Papyrus Condensed" pitchFamily="-123" charset="0"/>
              <a:cs typeface="Papyrus Condensed" pitchFamily="-123" charset="0"/>
            </a:endParaRPr>
          </a:p>
        </p:txBody>
      </p:sp>
      <p:sp>
        <p:nvSpPr>
          <p:cNvPr id="59" name="Rectangle 58"/>
          <p:cNvSpPr/>
          <p:nvPr/>
        </p:nvSpPr>
        <p:spPr>
          <a:xfrm>
            <a:off x="1295400" y="4599185"/>
            <a:ext cx="5334000" cy="381000"/>
          </a:xfrm>
          <a:prstGeom prst="rect">
            <a:avLst/>
          </a:prstGeom>
          <a:solidFill>
            <a:srgbClr val="FFCC00"/>
          </a:solidFill>
          <a:ln w="1905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3" name="TextBox 137"/>
          <p:cNvSpPr txBox="1">
            <a:spLocks noChangeArrowheads="1"/>
          </p:cNvSpPr>
          <p:nvPr/>
        </p:nvSpPr>
        <p:spPr bwMode="auto">
          <a:xfrm>
            <a:off x="1371600" y="4597598"/>
            <a:ext cx="4497388" cy="338554"/>
          </a:xfrm>
          <a:prstGeom prst="rect">
            <a:avLst/>
          </a:prstGeom>
          <a:noFill/>
          <a:ln w="19050">
            <a:noFill/>
            <a:miter lim="800000"/>
            <a:headEnd/>
            <a:tailEnd/>
          </a:ln>
        </p:spPr>
        <p:txBody>
          <a:bodyPr wrap="square">
            <a:prstTxWarp prst="textNoShape">
              <a:avLst/>
            </a:prstTxWarp>
            <a:spAutoFit/>
          </a:bodyPr>
          <a:lstStyle/>
          <a:p>
            <a:r>
              <a:rPr lang="en-US" sz="1600" b="1" dirty="0" smtClean="0">
                <a:latin typeface="Calibri" pitchFamily="-123" charset="0"/>
              </a:rPr>
              <a:t>  Production Computing</a:t>
            </a:r>
            <a:endParaRPr lang="en-US" sz="1600" b="1" dirty="0">
              <a:latin typeface="Calibri" pitchFamily="-123" charset="0"/>
            </a:endParaRPr>
          </a:p>
        </p:txBody>
      </p:sp>
      <p:sp>
        <p:nvSpPr>
          <p:cNvPr id="41" name="Rectangle 40"/>
          <p:cNvSpPr/>
          <p:nvPr/>
        </p:nvSpPr>
        <p:spPr>
          <a:xfrm>
            <a:off x="1295400" y="4111823"/>
            <a:ext cx="5334000" cy="370919"/>
          </a:xfrm>
          <a:prstGeom prst="rect">
            <a:avLst/>
          </a:prstGeom>
          <a:solidFill>
            <a:srgbClr val="00B0F0"/>
          </a:solidFill>
          <a:ln w="1905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TextBox 74"/>
          <p:cNvSpPr txBox="1">
            <a:spLocks noChangeArrowheads="1"/>
          </p:cNvSpPr>
          <p:nvPr/>
        </p:nvSpPr>
        <p:spPr bwMode="auto">
          <a:xfrm>
            <a:off x="1443037" y="4113966"/>
            <a:ext cx="3900488" cy="338554"/>
          </a:xfrm>
          <a:prstGeom prst="rect">
            <a:avLst/>
          </a:prstGeom>
          <a:noFill/>
          <a:ln w="19050">
            <a:noFill/>
            <a:miter lim="800000"/>
            <a:headEnd/>
            <a:tailEnd/>
          </a:ln>
        </p:spPr>
        <p:txBody>
          <a:bodyPr wrap="square">
            <a:prstTxWarp prst="textNoShape">
              <a:avLst/>
            </a:prstTxWarp>
            <a:spAutoFit/>
          </a:bodyPr>
          <a:lstStyle/>
          <a:p>
            <a:r>
              <a:rPr lang="en-US" sz="1600" b="1" dirty="0" smtClean="0">
                <a:latin typeface="Calibri" pitchFamily="-123" charset="0"/>
              </a:rPr>
              <a:t>Weapon Simulation</a:t>
            </a:r>
            <a:endParaRPr lang="en-US" sz="1600" b="1" dirty="0">
              <a:latin typeface="Calibri" pitchFamily="-123" charset="0"/>
            </a:endParaRPr>
          </a:p>
        </p:txBody>
      </p:sp>
      <p:sp>
        <p:nvSpPr>
          <p:cNvPr id="92" name="TextBox 81"/>
          <p:cNvSpPr txBox="1">
            <a:spLocks noChangeArrowheads="1"/>
          </p:cNvSpPr>
          <p:nvPr/>
        </p:nvSpPr>
        <p:spPr bwMode="auto">
          <a:xfrm>
            <a:off x="990600" y="3352800"/>
            <a:ext cx="1451038" cy="276999"/>
          </a:xfrm>
          <a:prstGeom prst="rect">
            <a:avLst/>
          </a:prstGeom>
          <a:noFill/>
          <a:ln w="9525">
            <a:noFill/>
            <a:miter lim="800000"/>
            <a:headEnd/>
            <a:tailEnd/>
          </a:ln>
        </p:spPr>
        <p:txBody>
          <a:bodyPr wrap="none">
            <a:prstTxWarp prst="textNoShape">
              <a:avLst/>
            </a:prstTxWarp>
            <a:spAutoFit/>
          </a:bodyPr>
          <a:lstStyle/>
          <a:p>
            <a:r>
              <a:rPr lang="en-US" sz="1200" b="1" dirty="0" smtClean="0">
                <a:latin typeface="Arial Narrow" pitchFamily="-123" charset="0"/>
                <a:ea typeface="Papyrus Condensed" pitchFamily="-123" charset="0"/>
                <a:cs typeface="Papyrus Condensed" pitchFamily="-123" charset="0"/>
              </a:rPr>
              <a:t>Research Prototypes</a:t>
            </a:r>
            <a:endParaRPr lang="en-US" sz="1200" b="1" dirty="0">
              <a:latin typeface="Arial Narrow" pitchFamily="-123" charset="0"/>
              <a:ea typeface="Papyrus Condensed" pitchFamily="-123" charset="0"/>
              <a:cs typeface="Papyrus Condensed" pitchFamily="-123" charset="0"/>
            </a:endParaRPr>
          </a:p>
        </p:txBody>
      </p:sp>
      <p:sp>
        <p:nvSpPr>
          <p:cNvPr id="93" name="Rectangle 92"/>
          <p:cNvSpPr/>
          <p:nvPr/>
        </p:nvSpPr>
        <p:spPr bwMode="auto">
          <a:xfrm>
            <a:off x="1981200" y="2876750"/>
            <a:ext cx="152400" cy="457200"/>
          </a:xfrm>
          <a:prstGeom prst="rect">
            <a:avLst/>
          </a:prstGeom>
          <a:solidFill>
            <a:srgbClr val="00B0F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80" charset="0"/>
            </a:endParaRPr>
          </a:p>
        </p:txBody>
      </p:sp>
      <p:sp>
        <p:nvSpPr>
          <p:cNvPr id="95" name="Rectangle 94"/>
          <p:cNvSpPr/>
          <p:nvPr/>
        </p:nvSpPr>
        <p:spPr bwMode="auto">
          <a:xfrm>
            <a:off x="1524000" y="2876750"/>
            <a:ext cx="152400" cy="457200"/>
          </a:xfrm>
          <a:prstGeom prst="rect">
            <a:avLst/>
          </a:prstGeom>
          <a:solidFill>
            <a:srgbClr val="00B0F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80" charset="0"/>
            </a:endParaRPr>
          </a:p>
        </p:txBody>
      </p:sp>
      <p:sp>
        <p:nvSpPr>
          <p:cNvPr id="96" name="Rectangle 95"/>
          <p:cNvSpPr/>
          <p:nvPr/>
        </p:nvSpPr>
        <p:spPr bwMode="auto">
          <a:xfrm>
            <a:off x="1295400" y="2876750"/>
            <a:ext cx="152400" cy="457200"/>
          </a:xfrm>
          <a:prstGeom prst="rect">
            <a:avLst/>
          </a:prstGeom>
          <a:solidFill>
            <a:srgbClr val="00B0F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80" charset="0"/>
            </a:endParaRPr>
          </a:p>
        </p:txBody>
      </p:sp>
      <p:sp>
        <p:nvSpPr>
          <p:cNvPr id="97" name="Rectangle 96"/>
          <p:cNvSpPr/>
          <p:nvPr/>
        </p:nvSpPr>
        <p:spPr bwMode="auto">
          <a:xfrm>
            <a:off x="1752600" y="2876750"/>
            <a:ext cx="152400" cy="457200"/>
          </a:xfrm>
          <a:prstGeom prst="rect">
            <a:avLst/>
          </a:prstGeom>
          <a:solidFill>
            <a:srgbClr val="00B0F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80" charset="0"/>
            </a:endParaRPr>
          </a:p>
        </p:txBody>
      </p:sp>
      <p:sp>
        <p:nvSpPr>
          <p:cNvPr id="107" name="TextBox 106"/>
          <p:cNvSpPr txBox="1"/>
          <p:nvPr/>
        </p:nvSpPr>
        <p:spPr>
          <a:xfrm>
            <a:off x="8458200" y="4188023"/>
            <a:ext cx="293670" cy="307777"/>
          </a:xfrm>
          <a:prstGeom prst="rect">
            <a:avLst/>
          </a:prstGeom>
          <a:noFill/>
        </p:spPr>
        <p:txBody>
          <a:bodyPr wrap="none" rtlCol="0">
            <a:spAutoFit/>
          </a:bodyPr>
          <a:lstStyle/>
          <a:p>
            <a:r>
              <a:rPr lang="en-US" dirty="0" smtClean="0"/>
              <a:t>?</a:t>
            </a:r>
            <a:endParaRPr lang="en-US" dirty="0"/>
          </a:p>
        </p:txBody>
      </p:sp>
      <p:sp>
        <p:nvSpPr>
          <p:cNvPr id="108" name="TextBox 107"/>
          <p:cNvSpPr txBox="1"/>
          <p:nvPr/>
        </p:nvSpPr>
        <p:spPr>
          <a:xfrm>
            <a:off x="8458200" y="4675385"/>
            <a:ext cx="293670" cy="307777"/>
          </a:xfrm>
          <a:prstGeom prst="rect">
            <a:avLst/>
          </a:prstGeom>
          <a:noFill/>
        </p:spPr>
        <p:txBody>
          <a:bodyPr wrap="none" rtlCol="0">
            <a:spAutoFit/>
          </a:bodyPr>
          <a:lstStyle/>
          <a:p>
            <a:r>
              <a:rPr lang="en-US" dirty="0" smtClean="0"/>
              <a:t>?</a:t>
            </a:r>
            <a:endParaRPr lang="en-US" dirty="0"/>
          </a:p>
        </p:txBody>
      </p:sp>
      <p:sp>
        <p:nvSpPr>
          <p:cNvPr id="112" name="TextBox 81"/>
          <p:cNvSpPr txBox="1">
            <a:spLocks noChangeArrowheads="1"/>
          </p:cNvSpPr>
          <p:nvPr/>
        </p:nvSpPr>
        <p:spPr bwMode="auto">
          <a:xfrm>
            <a:off x="4953000" y="5175646"/>
            <a:ext cx="1109599" cy="307777"/>
          </a:xfrm>
          <a:prstGeom prst="rect">
            <a:avLst/>
          </a:prstGeom>
          <a:noFill/>
          <a:ln w="9525">
            <a:noFill/>
            <a:miter lim="800000"/>
            <a:headEnd/>
            <a:tailEnd/>
          </a:ln>
        </p:spPr>
        <p:txBody>
          <a:bodyPr wrap="none">
            <a:prstTxWarp prst="textNoShape">
              <a:avLst/>
            </a:prstTxWarp>
            <a:spAutoFit/>
          </a:bodyPr>
          <a:lstStyle/>
          <a:p>
            <a:r>
              <a:rPr lang="en-US" sz="1400" b="1" dirty="0" smtClean="0">
                <a:latin typeface="Arial Narrow" pitchFamily="-123" charset="0"/>
                <a:ea typeface="Papyrus Condensed" pitchFamily="-123" charset="0"/>
                <a:cs typeface="Papyrus Condensed" pitchFamily="-123" charset="0"/>
              </a:rPr>
              <a:t>Development</a:t>
            </a:r>
            <a:endParaRPr lang="en-US" sz="1400" b="1" dirty="0">
              <a:latin typeface="Arial Narrow" pitchFamily="-123" charset="0"/>
              <a:ea typeface="Papyrus Condensed" pitchFamily="-123" charset="0"/>
              <a:cs typeface="Papyrus Condensed" pitchFamily="-123" charset="0"/>
            </a:endParaRPr>
          </a:p>
        </p:txBody>
      </p:sp>
      <p:sp>
        <p:nvSpPr>
          <p:cNvPr id="90" name="TextBox 89"/>
          <p:cNvSpPr txBox="1"/>
          <p:nvPr/>
        </p:nvSpPr>
        <p:spPr>
          <a:xfrm>
            <a:off x="533400" y="5562600"/>
            <a:ext cx="1667444" cy="307777"/>
          </a:xfrm>
          <a:prstGeom prst="rect">
            <a:avLst/>
          </a:prstGeom>
          <a:noFill/>
        </p:spPr>
        <p:txBody>
          <a:bodyPr wrap="none" rtlCol="0">
            <a:spAutoFit/>
          </a:bodyPr>
          <a:lstStyle/>
          <a:p>
            <a:r>
              <a:rPr lang="en-US" b="0" i="1" dirty="0" smtClean="0"/>
              <a:t>Dates are Notional</a:t>
            </a:r>
            <a:endParaRPr lang="en-US" b="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Day Algorithms scale very poorly</a:t>
            </a:r>
            <a:br>
              <a:rPr lang="en-US" dirty="0" smtClean="0"/>
            </a:br>
            <a:r>
              <a:rPr lang="en-US" dirty="0" smtClean="0"/>
              <a:t>             =&gt; Not suitable for our “physics code”</a:t>
            </a:r>
            <a:endParaRPr lang="en-US" dirty="0"/>
          </a:p>
        </p:txBody>
      </p:sp>
      <p:sp>
        <p:nvSpPr>
          <p:cNvPr id="3" name="Content Placeholder 2"/>
          <p:cNvSpPr>
            <a:spLocks noGrp="1"/>
          </p:cNvSpPr>
          <p:nvPr>
            <p:ph idx="1"/>
          </p:nvPr>
        </p:nvSpPr>
        <p:spPr/>
        <p:txBody>
          <a:bodyPr/>
          <a:lstStyle/>
          <a:p>
            <a:r>
              <a:rPr lang="en-US" sz="1600" dirty="0" smtClean="0"/>
              <a:t>Suppose </a:t>
            </a:r>
            <a:r>
              <a:rPr lang="en-US" sz="1600" dirty="0" smtClean="0"/>
              <a:t>today’s</a:t>
            </a:r>
            <a:r>
              <a:rPr lang="en-US" sz="1600" dirty="0" smtClean="0"/>
              <a:t> </a:t>
            </a:r>
            <a:r>
              <a:rPr lang="en-US" sz="1600" dirty="0" smtClean="0"/>
              <a:t>algorithm </a:t>
            </a:r>
            <a:r>
              <a:rPr lang="en-US" sz="1600" dirty="0" smtClean="0"/>
              <a:t>as applied at </a:t>
            </a:r>
            <a:r>
              <a:rPr lang="en-US" sz="1600" dirty="0" err="1" smtClean="0"/>
              <a:t>exascale</a:t>
            </a:r>
            <a:r>
              <a:rPr lang="en-US" sz="1600" dirty="0" smtClean="0"/>
              <a:t> has:</a:t>
            </a:r>
          </a:p>
          <a:p>
            <a:pPr lvl="1"/>
            <a:r>
              <a:rPr lang="en-US" sz="1600" b="0" dirty="0" smtClean="0"/>
              <a:t>Weak Scaling</a:t>
            </a:r>
          </a:p>
          <a:p>
            <a:pPr lvl="1"/>
            <a:r>
              <a:rPr lang="en-US" sz="1600" b="0" dirty="0" smtClean="0"/>
              <a:t>1000x performance</a:t>
            </a:r>
          </a:p>
          <a:p>
            <a:pPr lvl="1"/>
            <a:r>
              <a:rPr lang="en-US" sz="1600" b="0" dirty="0" smtClean="0"/>
              <a:t>1000x memory ; )</a:t>
            </a:r>
          </a:p>
          <a:p>
            <a:pPr lvl="1"/>
            <a:r>
              <a:rPr lang="en-US" sz="1600" b="0" dirty="0" smtClean="0"/>
              <a:t>I/O that keeps up</a:t>
            </a:r>
            <a:r>
              <a:rPr lang="en-US" sz="1600" b="0" dirty="0" smtClean="0"/>
              <a:t>…</a:t>
            </a:r>
            <a:endParaRPr lang="en-US" sz="1600" b="0" dirty="0" smtClean="0"/>
          </a:p>
          <a:p>
            <a:r>
              <a:rPr lang="en-US" sz="1600" dirty="0" smtClean="0"/>
              <a:t>Existing </a:t>
            </a:r>
            <a:r>
              <a:rPr lang="en-US" sz="1600" dirty="0" err="1" smtClean="0"/>
              <a:t>Navier</a:t>
            </a:r>
            <a:r>
              <a:rPr lang="en-US" sz="1600" dirty="0" smtClean="0"/>
              <a:t> Stokes Solvers will </a:t>
            </a:r>
            <a:r>
              <a:rPr lang="en-US" sz="1600" dirty="0" smtClean="0"/>
              <a:t>achieve</a:t>
            </a:r>
            <a:r>
              <a:rPr lang="en-US" sz="1600" dirty="0" smtClean="0"/>
              <a:t> </a:t>
            </a:r>
            <a:r>
              <a:rPr lang="en-US" sz="1600" dirty="0" smtClean="0"/>
              <a:t>5.6 times </a:t>
            </a:r>
            <a:r>
              <a:rPr lang="en-US" sz="1600" dirty="0" smtClean="0"/>
              <a:t>today’s </a:t>
            </a:r>
            <a:r>
              <a:rPr lang="en-US" sz="1600" dirty="0" smtClean="0"/>
              <a:t>resolution in 3D</a:t>
            </a:r>
          </a:p>
          <a:p>
            <a:pPr lvl="1"/>
            <a:r>
              <a:rPr lang="en-US" sz="1600" b="0" dirty="0" smtClean="0"/>
              <a:t>That does cross an interesting physical scale length, but…</a:t>
            </a:r>
          </a:p>
          <a:p>
            <a:pPr lvl="1"/>
            <a:r>
              <a:rPr lang="en-US" sz="1600" b="0" dirty="0" smtClean="0"/>
              <a:t>The other physics in our codes may not be valid at that scale,</a:t>
            </a:r>
          </a:p>
          <a:p>
            <a:pPr lvl="1"/>
            <a:r>
              <a:rPr lang="en-US" sz="1600" b="0" dirty="0" smtClean="0"/>
              <a:t>We go from </a:t>
            </a:r>
            <a:r>
              <a:rPr lang="en-US" sz="1600" b="0" dirty="0" smtClean="0"/>
              <a:t>resolving </a:t>
            </a:r>
            <a:r>
              <a:rPr lang="en-US" sz="1600" b="0" dirty="0" smtClean="0"/>
              <a:t>2 decades of inertial range to 2 ½ .</a:t>
            </a:r>
          </a:p>
          <a:p>
            <a:pPr lvl="1"/>
            <a:r>
              <a:rPr lang="en-US" sz="1600" b="0" dirty="0" smtClean="0"/>
              <a:t>(Non-hydro physics can scale even more poorly</a:t>
            </a:r>
            <a:r>
              <a:rPr lang="en-US" sz="1600" b="0" dirty="0" smtClean="0"/>
              <a:t>!)</a:t>
            </a:r>
          </a:p>
          <a:p>
            <a:r>
              <a:rPr lang="en-US" sz="1600" dirty="0" smtClean="0"/>
              <a:t>We are studying new algorithms that can better take advantage of the scale of computation, such as the High Order/Low Order radiation transport model in development at LANL</a:t>
            </a:r>
          </a:p>
          <a:p>
            <a:pPr lvl="1"/>
            <a:r>
              <a:rPr lang="en-US" sz="1600" b="0" dirty="0" smtClean="0"/>
              <a:t>May lose determinism</a:t>
            </a:r>
          </a:p>
          <a:p>
            <a:pPr lvl="1"/>
            <a:r>
              <a:rPr lang="en-US" sz="1600" b="0" dirty="0" smtClean="0"/>
              <a:t>Checkpoint requirements can become much smaller</a:t>
            </a:r>
            <a:endParaRPr lang="en-US" sz="1600" b="0" dirty="0"/>
          </a:p>
        </p:txBody>
      </p:sp>
      <p:sp>
        <p:nvSpPr>
          <p:cNvPr id="4" name="Rounded Rectangle 3"/>
          <p:cNvSpPr/>
          <p:nvPr/>
        </p:nvSpPr>
        <p:spPr>
          <a:xfrm>
            <a:off x="2819400" y="5791200"/>
            <a:ext cx="4648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Bottom line, only marginal discovery remains with the brute force approach</a:t>
            </a:r>
            <a:endParaRPr lang="en-US" sz="16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use HPC to perform scientific discovery through complex deductions</a:t>
            </a:r>
            <a:endParaRPr lang="en-US" dirty="0"/>
          </a:p>
        </p:txBody>
      </p:sp>
      <p:sp>
        <p:nvSpPr>
          <p:cNvPr id="3" name="Content Placeholder 2"/>
          <p:cNvSpPr>
            <a:spLocks noGrp="1"/>
          </p:cNvSpPr>
          <p:nvPr>
            <p:ph idx="1"/>
          </p:nvPr>
        </p:nvSpPr>
        <p:spPr/>
        <p:txBody>
          <a:bodyPr/>
          <a:lstStyle/>
          <a:p>
            <a:r>
              <a:rPr lang="en-US" dirty="0" smtClean="0"/>
              <a:t>“In July 2003, Raymond </a:t>
            </a:r>
            <a:r>
              <a:rPr lang="en-US" dirty="0" err="1" smtClean="0"/>
              <a:t>Orbach</a:t>
            </a:r>
            <a:r>
              <a:rPr lang="en-US" dirty="0" smtClean="0"/>
              <a:t>, Director of the DOE Office of Science, testified before the U.S. House of Representatives Committee on Science. He said</a:t>
            </a:r>
          </a:p>
          <a:p>
            <a:pPr lvl="1"/>
            <a:r>
              <a:rPr lang="en-US" dirty="0" smtClean="0"/>
              <a:t>The tools for scientific discovery have changed. Previously, science had been limited to experiment and theory as the two pillars for investigation of the laws of nature. With the advent of what many refer to as “Ultra-Scale” computation, a third pillar, simulation, has been added to the foundation of scientific discovery.”</a:t>
            </a:r>
          </a:p>
          <a:p>
            <a:r>
              <a:rPr lang="en-US" dirty="0" smtClean="0"/>
              <a:t>This type of scientific discovery REQUIRES re-development of the high end applications</a:t>
            </a:r>
          </a:p>
          <a:p>
            <a:pPr lvl="1"/>
            <a:r>
              <a:rPr lang="en-US" i="1" dirty="0" smtClean="0"/>
              <a:t>Such re-development constitutes the hypothesis in play</a:t>
            </a:r>
          </a:p>
          <a:p>
            <a:pPr lvl="1"/>
            <a:r>
              <a:rPr lang="en-US" i="1" dirty="0" smtClean="0"/>
              <a:t>Rapid re-development is the key to scientific leadership</a:t>
            </a:r>
          </a:p>
          <a:p>
            <a:pPr lvl="1"/>
            <a:r>
              <a:rPr lang="en-US" i="1" dirty="0" smtClean="0"/>
              <a:t>Rapid re-development makes evolution look like revolution</a:t>
            </a:r>
          </a:p>
        </p:txBody>
      </p:sp>
      <p:sp>
        <p:nvSpPr>
          <p:cNvPr id="4" name="TextBox 3"/>
          <p:cNvSpPr txBox="1"/>
          <p:nvPr/>
        </p:nvSpPr>
        <p:spPr>
          <a:xfrm>
            <a:off x="5562600" y="5791200"/>
            <a:ext cx="3270511" cy="646331"/>
          </a:xfrm>
          <a:prstGeom prst="rect">
            <a:avLst/>
          </a:prstGeom>
          <a:noFill/>
        </p:spPr>
        <p:txBody>
          <a:bodyPr wrap="none" rtlCol="0">
            <a:spAutoFit/>
          </a:bodyPr>
          <a:lstStyle/>
          <a:p>
            <a:r>
              <a:rPr lang="en-US" sz="1200" i="1" dirty="0" smtClean="0"/>
              <a:t>Quote from GETTING UP TO SPEED:</a:t>
            </a:r>
            <a:br>
              <a:rPr lang="en-US" sz="1200" i="1" dirty="0" smtClean="0"/>
            </a:br>
            <a:r>
              <a:rPr lang="en-US" sz="1200" i="1" dirty="0" smtClean="0"/>
              <a:t>THE FUTURE OF SUPERCOMPUTING</a:t>
            </a:r>
          </a:p>
          <a:p>
            <a:r>
              <a:rPr lang="en-US" sz="1200" i="1" dirty="0" smtClean="0"/>
              <a:t>THE NATIONAL ACADEMIES PRESS - 2005</a:t>
            </a:r>
            <a:endParaRPr lang="en-US" sz="12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
            </a:r>
            <a:r>
              <a:rPr lang="en-US" dirty="0" smtClean="0"/>
              <a:t>e </a:t>
            </a:r>
            <a:r>
              <a:rPr lang="en-US" dirty="0" smtClean="0"/>
              <a:t>need a revolution in app design, </a:t>
            </a:r>
            <a:br>
              <a:rPr lang="en-US" dirty="0" smtClean="0"/>
            </a:br>
            <a:r>
              <a:rPr lang="en-US" dirty="0" smtClean="0"/>
              <a:t>                                  lots of possibilities exist</a:t>
            </a:r>
            <a:endParaRPr lang="en-US" dirty="0"/>
          </a:p>
        </p:txBody>
      </p:sp>
      <p:sp>
        <p:nvSpPr>
          <p:cNvPr id="3" name="Content Placeholder 2"/>
          <p:cNvSpPr>
            <a:spLocks noGrp="1"/>
          </p:cNvSpPr>
          <p:nvPr>
            <p:ph idx="1"/>
          </p:nvPr>
        </p:nvSpPr>
        <p:spPr>
          <a:xfrm>
            <a:off x="381000" y="1219200"/>
            <a:ext cx="8343900" cy="2133600"/>
          </a:xfrm>
        </p:spPr>
        <p:txBody>
          <a:bodyPr/>
          <a:lstStyle/>
          <a:p>
            <a:r>
              <a:rPr lang="en-US" sz="1600" dirty="0" smtClean="0"/>
              <a:t>Non-deterministic computing</a:t>
            </a:r>
          </a:p>
          <a:p>
            <a:pPr lvl="1"/>
            <a:r>
              <a:rPr lang="en-US" sz="1600" b="0" dirty="0" smtClean="0"/>
              <a:t>Smaller checkpoints and graphics files</a:t>
            </a:r>
          </a:p>
          <a:p>
            <a:r>
              <a:rPr lang="en-US" sz="1600" dirty="0" smtClean="0"/>
              <a:t>New algorithms</a:t>
            </a:r>
          </a:p>
          <a:p>
            <a:pPr lvl="1"/>
            <a:r>
              <a:rPr lang="en-US" sz="1600" b="0" dirty="0" smtClean="0"/>
              <a:t>Can also impact the time integration scheme</a:t>
            </a:r>
          </a:p>
          <a:p>
            <a:r>
              <a:rPr lang="en-US" sz="1600" dirty="0" smtClean="0"/>
              <a:t>Change of the primitive state variables stored</a:t>
            </a:r>
          </a:p>
          <a:p>
            <a:pPr lvl="1"/>
            <a:r>
              <a:rPr lang="en-US" sz="1600" b="0" dirty="0" smtClean="0"/>
              <a:t>Typically this is a blank sheet startup</a:t>
            </a:r>
          </a:p>
          <a:p>
            <a:pPr lvl="1"/>
            <a:r>
              <a:rPr lang="en-US" sz="1600" b="0" dirty="0" smtClean="0"/>
              <a:t>Potential impact on memory access coherence</a:t>
            </a:r>
          </a:p>
          <a:p>
            <a:pPr>
              <a:buNone/>
            </a:pPr>
            <a:endParaRPr lang="en-US" dirty="0"/>
          </a:p>
        </p:txBody>
      </p:sp>
      <p:sp>
        <p:nvSpPr>
          <p:cNvPr id="4" name="Curved Up Arrow 3"/>
          <p:cNvSpPr/>
          <p:nvPr/>
        </p:nvSpPr>
        <p:spPr>
          <a:xfrm>
            <a:off x="6400800" y="5105400"/>
            <a:ext cx="2438400" cy="685800"/>
          </a:xfrm>
          <a:prstGeom prst="curved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urved Down Arrow 4"/>
          <p:cNvSpPr/>
          <p:nvPr/>
        </p:nvSpPr>
        <p:spPr>
          <a:xfrm>
            <a:off x="6400800" y="3886200"/>
            <a:ext cx="2438400" cy="609600"/>
          </a:xfrm>
          <a:prstGeom prst="curved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New </a:t>
            </a:r>
            <a:r>
              <a:rPr lang="en-US" sz="1400" dirty="0" smtClean="0">
                <a:solidFill>
                  <a:schemeClr val="tx1"/>
                </a:solidFill>
              </a:rPr>
              <a:t>Integrated App</a:t>
            </a:r>
            <a:endParaRPr lang="en-US" sz="1400" dirty="0">
              <a:solidFill>
                <a:schemeClr val="tx1"/>
              </a:solidFill>
            </a:endParaRPr>
          </a:p>
        </p:txBody>
      </p:sp>
      <p:sp>
        <p:nvSpPr>
          <p:cNvPr id="6" name="TextBox 5"/>
          <p:cNvSpPr txBox="1"/>
          <p:nvPr/>
        </p:nvSpPr>
        <p:spPr>
          <a:xfrm>
            <a:off x="7315200" y="4648200"/>
            <a:ext cx="870751" cy="307777"/>
          </a:xfrm>
          <a:prstGeom prst="rect">
            <a:avLst/>
          </a:prstGeom>
          <a:noFill/>
        </p:spPr>
        <p:txBody>
          <a:bodyPr wrap="none" rtlCol="0">
            <a:spAutoFit/>
          </a:bodyPr>
          <a:lstStyle/>
          <a:p>
            <a:r>
              <a:rPr lang="en-US" sz="1400" dirty="0" smtClean="0"/>
              <a:t>4 years?</a:t>
            </a:r>
            <a:endParaRPr lang="en-US" sz="1400" dirty="0"/>
          </a:p>
        </p:txBody>
      </p:sp>
      <p:sp>
        <p:nvSpPr>
          <p:cNvPr id="7" name="5-Point Star 6"/>
          <p:cNvSpPr/>
          <p:nvPr/>
        </p:nvSpPr>
        <p:spPr>
          <a:xfrm>
            <a:off x="8458200" y="4572000"/>
            <a:ext cx="4572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loud 7"/>
          <p:cNvSpPr/>
          <p:nvPr/>
        </p:nvSpPr>
        <p:spPr>
          <a:xfrm>
            <a:off x="5867400" y="4572000"/>
            <a:ext cx="1219200" cy="457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1B2B8D"/>
                </a:solidFill>
              </a:rPr>
              <a:t>Today</a:t>
            </a:r>
            <a:endParaRPr lang="en-US" dirty="0">
              <a:solidFill>
                <a:srgbClr val="1B2B8D"/>
              </a:solidFill>
            </a:endParaRPr>
          </a:p>
        </p:txBody>
      </p:sp>
      <p:sp>
        <p:nvSpPr>
          <p:cNvPr id="9" name="TextBox 8"/>
          <p:cNvSpPr txBox="1"/>
          <p:nvPr/>
        </p:nvSpPr>
        <p:spPr>
          <a:xfrm>
            <a:off x="6858000" y="5181600"/>
            <a:ext cx="1260281" cy="307777"/>
          </a:xfrm>
          <a:prstGeom prst="rect">
            <a:avLst/>
          </a:prstGeom>
          <a:noFill/>
        </p:spPr>
        <p:txBody>
          <a:bodyPr wrap="none" rtlCol="0">
            <a:spAutoFit/>
          </a:bodyPr>
          <a:lstStyle/>
          <a:p>
            <a:r>
              <a:rPr lang="en-US" sz="1400" dirty="0" smtClean="0"/>
              <a:t>New Platform</a:t>
            </a:r>
            <a:endParaRPr lang="en-US" sz="1400" dirty="0"/>
          </a:p>
        </p:txBody>
      </p:sp>
      <p:sp>
        <p:nvSpPr>
          <p:cNvPr id="10" name="Curved Up Arrow 9"/>
          <p:cNvSpPr/>
          <p:nvPr/>
        </p:nvSpPr>
        <p:spPr>
          <a:xfrm>
            <a:off x="590590" y="5029200"/>
            <a:ext cx="1771610" cy="685800"/>
          </a:xfrm>
          <a:prstGeom prst="curved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11" name="Curved Down Arrow 10"/>
          <p:cNvSpPr/>
          <p:nvPr/>
        </p:nvSpPr>
        <p:spPr>
          <a:xfrm>
            <a:off x="2133600" y="3886200"/>
            <a:ext cx="2514600" cy="609600"/>
          </a:xfrm>
          <a:prstGeom prst="curved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New </a:t>
            </a:r>
            <a:r>
              <a:rPr lang="en-US" sz="1400" dirty="0" smtClean="0">
                <a:solidFill>
                  <a:schemeClr val="tx1"/>
                </a:solidFill>
              </a:rPr>
              <a:t>integrated App</a:t>
            </a:r>
            <a:endParaRPr lang="en-US" sz="1400" dirty="0">
              <a:solidFill>
                <a:schemeClr val="tx1"/>
              </a:solidFill>
            </a:endParaRPr>
          </a:p>
        </p:txBody>
      </p:sp>
      <p:sp>
        <p:nvSpPr>
          <p:cNvPr id="12" name="TextBox 11"/>
          <p:cNvSpPr txBox="1"/>
          <p:nvPr/>
        </p:nvSpPr>
        <p:spPr>
          <a:xfrm>
            <a:off x="1059658" y="4800600"/>
            <a:ext cx="972530" cy="307777"/>
          </a:xfrm>
          <a:prstGeom prst="rect">
            <a:avLst/>
          </a:prstGeom>
          <a:noFill/>
        </p:spPr>
        <p:txBody>
          <a:bodyPr wrap="square" rtlCol="0">
            <a:spAutoFit/>
          </a:bodyPr>
          <a:lstStyle/>
          <a:p>
            <a:r>
              <a:rPr lang="en-US" sz="1400" dirty="0" smtClean="0"/>
              <a:t>4 years?</a:t>
            </a:r>
            <a:endParaRPr lang="en-US" sz="1400" dirty="0"/>
          </a:p>
        </p:txBody>
      </p:sp>
      <p:sp>
        <p:nvSpPr>
          <p:cNvPr id="14" name="Cloud 13"/>
          <p:cNvSpPr/>
          <p:nvPr/>
        </p:nvSpPr>
        <p:spPr>
          <a:xfrm>
            <a:off x="59553" y="4419600"/>
            <a:ext cx="1235847" cy="533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1B2B8D"/>
                </a:solidFill>
              </a:rPr>
              <a:t>Today</a:t>
            </a:r>
            <a:endParaRPr lang="en-US" dirty="0">
              <a:solidFill>
                <a:srgbClr val="1B2B8D"/>
              </a:solidFill>
            </a:endParaRPr>
          </a:p>
        </p:txBody>
      </p:sp>
      <p:sp>
        <p:nvSpPr>
          <p:cNvPr id="15" name="TextBox 14"/>
          <p:cNvSpPr txBox="1"/>
          <p:nvPr/>
        </p:nvSpPr>
        <p:spPr>
          <a:xfrm>
            <a:off x="1066800" y="5105400"/>
            <a:ext cx="1066800" cy="523220"/>
          </a:xfrm>
          <a:prstGeom prst="rect">
            <a:avLst/>
          </a:prstGeom>
          <a:noFill/>
        </p:spPr>
        <p:txBody>
          <a:bodyPr wrap="square" rtlCol="0">
            <a:spAutoFit/>
          </a:bodyPr>
          <a:lstStyle/>
          <a:p>
            <a:r>
              <a:rPr lang="en-US" sz="1400" dirty="0" smtClean="0"/>
              <a:t>New Platform</a:t>
            </a:r>
            <a:endParaRPr lang="en-US" sz="1400" dirty="0"/>
          </a:p>
        </p:txBody>
      </p:sp>
      <p:sp>
        <p:nvSpPr>
          <p:cNvPr id="16" name="TextBox 15"/>
          <p:cNvSpPr txBox="1"/>
          <p:nvPr/>
        </p:nvSpPr>
        <p:spPr>
          <a:xfrm>
            <a:off x="2895600" y="4800600"/>
            <a:ext cx="889188" cy="523220"/>
          </a:xfrm>
          <a:prstGeom prst="rect">
            <a:avLst/>
          </a:prstGeom>
          <a:noFill/>
        </p:spPr>
        <p:txBody>
          <a:bodyPr wrap="square" rtlCol="0">
            <a:spAutoFit/>
          </a:bodyPr>
          <a:lstStyle/>
          <a:p>
            <a:r>
              <a:rPr lang="en-US" sz="1400" dirty="0" smtClean="0"/>
              <a:t>4-8 years?</a:t>
            </a:r>
            <a:endParaRPr lang="en-US" sz="1400" dirty="0"/>
          </a:p>
        </p:txBody>
      </p:sp>
      <p:sp>
        <p:nvSpPr>
          <p:cNvPr id="17" name="Right Arrow 16"/>
          <p:cNvSpPr/>
          <p:nvPr/>
        </p:nvSpPr>
        <p:spPr>
          <a:xfrm>
            <a:off x="5029200" y="3962400"/>
            <a:ext cx="457200" cy="1524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2133600" y="5715000"/>
            <a:ext cx="4648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The total App code base at LANL is only 5-10M SLOC, we can afford to and must replace it.</a:t>
            </a:r>
            <a:endParaRPr lang="en-US" sz="1600" dirty="0">
              <a:solidFill>
                <a:schemeClr val="tx1"/>
              </a:solidFill>
            </a:endParaRPr>
          </a:p>
        </p:txBody>
      </p:sp>
      <p:sp>
        <p:nvSpPr>
          <p:cNvPr id="19" name="5-Point Star 18"/>
          <p:cNvSpPr/>
          <p:nvPr/>
        </p:nvSpPr>
        <p:spPr>
          <a:xfrm>
            <a:off x="4343400" y="4724400"/>
            <a:ext cx="4572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33400" y="3440668"/>
            <a:ext cx="8229600" cy="369332"/>
          </a:xfrm>
          <a:prstGeom prst="rect">
            <a:avLst/>
          </a:prstGeom>
          <a:noFill/>
          <a:ln w="38100">
            <a:solidFill>
              <a:srgbClr val="00B050"/>
            </a:solidFill>
          </a:ln>
        </p:spPr>
        <p:txBody>
          <a:bodyPr wrap="square" rtlCol="0">
            <a:spAutoFit/>
          </a:bodyPr>
          <a:lstStyle/>
          <a:p>
            <a:r>
              <a:rPr lang="en-US" dirty="0" smtClean="0"/>
              <a:t>               Move from THIS                              to                               THIS</a:t>
            </a:r>
            <a:endParaRPr lang="en-US" dirty="0"/>
          </a:p>
        </p:txBody>
      </p:sp>
    </p:spTree>
  </p:cSld>
  <p:clrMapOvr>
    <a:masterClrMapping/>
  </p:clrMapOvr>
</p:sld>
</file>

<file path=ppt/theme/theme1.xml><?xml version="1.0" encoding="utf-8"?>
<a:theme xmlns:a="http://schemas.openxmlformats.org/drawingml/2006/main" name="1_xtemplate">
  <a:themeElements>
    <a:clrScheme name="1_x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x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x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x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x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x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x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x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x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x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x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x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x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x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TotalTime>
  <Words>1580</Words>
  <Application>Microsoft Office PowerPoint</Application>
  <PresentationFormat>On-screen Show (4:3)</PresentationFormat>
  <Paragraphs>163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1_xtemplate</vt:lpstr>
      <vt:lpstr>Are We Exploring the Right Enabling Technologies to Support End Applications in the Push to Exascale? </vt:lpstr>
      <vt:lpstr>A large “fixed cost” of personnel for NNSA Apps opens opportunities for bridging architectures</vt:lpstr>
      <vt:lpstr>Slide 2</vt:lpstr>
      <vt:lpstr>We have learned a lot since the Accelerated Strategic Computing Initiative (circa1996) </vt:lpstr>
      <vt:lpstr>Decisions regarding nuclear weapons are still made by a combination of expert judgment and simulation</vt:lpstr>
      <vt:lpstr>Goal — to enable decisions based upon reliable predictions in experimentally inaccessible regimes!</vt:lpstr>
      <vt:lpstr>Present Day Algorithms scale very poorly              =&gt; Not suitable for our “physics code”</vt:lpstr>
      <vt:lpstr>We use HPC to perform scientific discovery through complex deductions</vt:lpstr>
      <vt:lpstr>We need a revolution in app design,                                    lots of possibilities exist</vt:lpstr>
      <vt:lpstr>But, the community seems to be driven towards revolutionary CS</vt:lpstr>
      <vt:lpstr>Caravel: Program-structure-based exploration and performance analysis</vt:lpstr>
      <vt:lpstr>So what do the Apps need?</vt:lpstr>
      <vt:lpstr>A large “fixed cost” of personnel for NNSA Apps opens opportunities for bridging architectures</vt:lpstr>
    </vt:vector>
  </TitlesOfParts>
  <Company>LANL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ftuser</dc:creator>
  <cp:lastModifiedBy>rwebster</cp:lastModifiedBy>
  <cp:revision>60</cp:revision>
  <dcterms:created xsi:type="dcterms:W3CDTF">2010-07-06T21:33:59Z</dcterms:created>
  <dcterms:modified xsi:type="dcterms:W3CDTF">2011-04-25T10:21:03Z</dcterms:modified>
</cp:coreProperties>
</file>