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3" r:id="rId1"/>
  </p:sldMasterIdLst>
  <p:notesMasterIdLst>
    <p:notesMasterId r:id="rId46"/>
  </p:notesMasterIdLst>
  <p:handoutMasterIdLst>
    <p:handoutMasterId r:id="rId47"/>
  </p:handoutMasterIdLst>
  <p:sldIdLst>
    <p:sldId id="639" r:id="rId2"/>
    <p:sldId id="641" r:id="rId3"/>
    <p:sldId id="653" r:id="rId4"/>
    <p:sldId id="643" r:id="rId5"/>
    <p:sldId id="644" r:id="rId6"/>
    <p:sldId id="645" r:id="rId7"/>
    <p:sldId id="646" r:id="rId8"/>
    <p:sldId id="647" r:id="rId9"/>
    <p:sldId id="648" r:id="rId10"/>
    <p:sldId id="649" r:id="rId11"/>
    <p:sldId id="674" r:id="rId12"/>
    <p:sldId id="680" r:id="rId13"/>
    <p:sldId id="681" r:id="rId14"/>
    <p:sldId id="651" r:id="rId15"/>
    <p:sldId id="652" r:id="rId16"/>
    <p:sldId id="654" r:id="rId17"/>
    <p:sldId id="670" r:id="rId18"/>
    <p:sldId id="655" r:id="rId19"/>
    <p:sldId id="656" r:id="rId20"/>
    <p:sldId id="663" r:id="rId21"/>
    <p:sldId id="657" r:id="rId22"/>
    <p:sldId id="660" r:id="rId23"/>
    <p:sldId id="661" r:id="rId24"/>
    <p:sldId id="671" r:id="rId25"/>
    <p:sldId id="665" r:id="rId26"/>
    <p:sldId id="664" r:id="rId27"/>
    <p:sldId id="675" r:id="rId28"/>
    <p:sldId id="676" r:id="rId29"/>
    <p:sldId id="677" r:id="rId30"/>
    <p:sldId id="679" r:id="rId31"/>
    <p:sldId id="669" r:id="rId32"/>
    <p:sldId id="666" r:id="rId33"/>
    <p:sldId id="667" r:id="rId34"/>
    <p:sldId id="668" r:id="rId35"/>
    <p:sldId id="691" r:id="rId36"/>
    <p:sldId id="683" r:id="rId37"/>
    <p:sldId id="685" r:id="rId38"/>
    <p:sldId id="686" r:id="rId39"/>
    <p:sldId id="687" r:id="rId40"/>
    <p:sldId id="689" r:id="rId41"/>
    <p:sldId id="688" r:id="rId42"/>
    <p:sldId id="690" r:id="rId43"/>
    <p:sldId id="673" r:id="rId44"/>
    <p:sldId id="662"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showPr>
  <p:clrMru>
    <a:srgbClr val="008000"/>
    <a:srgbClr val="003300"/>
    <a:srgbClr val="006600"/>
    <a:srgbClr val="BE4B48"/>
    <a:srgbClr val="70468A"/>
    <a:srgbClr val="4A7EBB"/>
    <a:srgbClr val="9BBD4F"/>
    <a:srgbClr val="9B2D2A"/>
    <a:srgbClr val="C0504D"/>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275" autoAdjust="0"/>
    <p:restoredTop sz="99125" autoAdjust="0"/>
  </p:normalViewPr>
  <p:slideViewPr>
    <p:cSldViewPr>
      <p:cViewPr varScale="1">
        <p:scale>
          <a:sx n="133" d="100"/>
          <a:sy n="133" d="100"/>
        </p:scale>
        <p:origin x="-5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92" d="100"/>
          <a:sy n="92" d="100"/>
        </p:scale>
        <p:origin x="-276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lly:Work:Talks:Salisha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lly:Work:Talks:Salish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stacked"/>
        <c:ser>
          <c:idx val="0"/>
          <c:order val="0"/>
          <c:tx>
            <c:strRef>
              <c:f>Sheet1!$A$16</c:f>
              <c:strCache>
                <c:ptCount val="1"/>
                <c:pt idx="0">
                  <c:v>Overhead</c:v>
                </c:pt>
              </c:strCache>
            </c:strRef>
          </c:tx>
          <c:cat>
            <c:strRef>
              <c:f>Sheet1!$B$15:$E$15</c:f>
              <c:strCache>
                <c:ptCount val="4"/>
                <c:pt idx="0">
                  <c:v>Today</c:v>
                </c:pt>
                <c:pt idx="1">
                  <c:v>Scale</c:v>
                </c:pt>
                <c:pt idx="2">
                  <c:v>Ovh</c:v>
                </c:pt>
                <c:pt idx="3">
                  <c:v>Local</c:v>
                </c:pt>
              </c:strCache>
            </c:strRef>
          </c:cat>
          <c:val>
            <c:numRef>
              <c:f>Sheet1!$B$16:$E$16</c:f>
              <c:numCache>
                <c:formatCode>General</c:formatCode>
                <c:ptCount val="4"/>
                <c:pt idx="0">
                  <c:v>2000.0</c:v>
                </c:pt>
                <c:pt idx="1">
                  <c:v>560.0</c:v>
                </c:pt>
                <c:pt idx="2">
                  <c:v>3.0</c:v>
                </c:pt>
                <c:pt idx="3">
                  <c:v>3.0</c:v>
                </c:pt>
              </c:numCache>
            </c:numRef>
          </c:val>
        </c:ser>
        <c:ser>
          <c:idx val="1"/>
          <c:order val="1"/>
          <c:tx>
            <c:strRef>
              <c:f>Sheet1!$A$17</c:f>
              <c:strCache>
                <c:ptCount val="1"/>
                <c:pt idx="0">
                  <c:v>On-Chip</c:v>
                </c:pt>
              </c:strCache>
            </c:strRef>
          </c:tx>
          <c:cat>
            <c:strRef>
              <c:f>Sheet1!$B$15:$E$15</c:f>
              <c:strCache>
                <c:ptCount val="4"/>
                <c:pt idx="0">
                  <c:v>Today</c:v>
                </c:pt>
                <c:pt idx="1">
                  <c:v>Scale</c:v>
                </c:pt>
                <c:pt idx="2">
                  <c:v>Ovh</c:v>
                </c:pt>
                <c:pt idx="3">
                  <c:v>Local</c:v>
                </c:pt>
              </c:strCache>
            </c:strRef>
          </c:cat>
          <c:val>
            <c:numRef>
              <c:f>Sheet1!$B$17:$E$17</c:f>
              <c:numCache>
                <c:formatCode>General</c:formatCode>
                <c:ptCount val="4"/>
                <c:pt idx="0">
                  <c:v>75.0</c:v>
                </c:pt>
                <c:pt idx="1">
                  <c:v>37.5</c:v>
                </c:pt>
                <c:pt idx="2">
                  <c:v>37.5</c:v>
                </c:pt>
                <c:pt idx="3">
                  <c:v>10.5</c:v>
                </c:pt>
              </c:numCache>
            </c:numRef>
          </c:val>
        </c:ser>
        <c:ser>
          <c:idx val="2"/>
          <c:order val="2"/>
          <c:tx>
            <c:strRef>
              <c:f>Sheet1!$A$18</c:f>
              <c:strCache>
                <c:ptCount val="1"/>
                <c:pt idx="0">
                  <c:v>Off-Chip</c:v>
                </c:pt>
              </c:strCache>
            </c:strRef>
          </c:tx>
          <c:cat>
            <c:strRef>
              <c:f>Sheet1!$B$15:$E$15</c:f>
              <c:strCache>
                <c:ptCount val="4"/>
                <c:pt idx="0">
                  <c:v>Today</c:v>
                </c:pt>
                <c:pt idx="1">
                  <c:v>Scale</c:v>
                </c:pt>
                <c:pt idx="2">
                  <c:v>Ovh</c:v>
                </c:pt>
                <c:pt idx="3">
                  <c:v>Local</c:v>
                </c:pt>
              </c:strCache>
            </c:strRef>
          </c:cat>
          <c:val>
            <c:numRef>
              <c:f>Sheet1!$B$18:$E$18</c:f>
              <c:numCache>
                <c:formatCode>General</c:formatCode>
                <c:ptCount val="4"/>
                <c:pt idx="0">
                  <c:v>100.0</c:v>
                </c:pt>
                <c:pt idx="1">
                  <c:v>15.0</c:v>
                </c:pt>
                <c:pt idx="2">
                  <c:v>15.0</c:v>
                </c:pt>
                <c:pt idx="3">
                  <c:v>9.0</c:v>
                </c:pt>
              </c:numCache>
            </c:numRef>
          </c:val>
        </c:ser>
        <c:ser>
          <c:idx val="3"/>
          <c:order val="3"/>
          <c:tx>
            <c:strRef>
              <c:f>Sheet1!$A$19</c:f>
              <c:strCache>
                <c:ptCount val="1"/>
                <c:pt idx="0">
                  <c:v>Op</c:v>
                </c:pt>
              </c:strCache>
            </c:strRef>
          </c:tx>
          <c:cat>
            <c:strRef>
              <c:f>Sheet1!$B$15:$E$15</c:f>
              <c:strCache>
                <c:ptCount val="4"/>
                <c:pt idx="0">
                  <c:v>Today</c:v>
                </c:pt>
                <c:pt idx="1">
                  <c:v>Scale</c:v>
                </c:pt>
                <c:pt idx="2">
                  <c:v>Ovh</c:v>
                </c:pt>
                <c:pt idx="3">
                  <c:v>Local</c:v>
                </c:pt>
              </c:strCache>
            </c:strRef>
          </c:cat>
          <c:val>
            <c:numRef>
              <c:f>Sheet1!$B$19:$E$19</c:f>
              <c:numCache>
                <c:formatCode>General</c:formatCode>
                <c:ptCount val="4"/>
                <c:pt idx="0">
                  <c:v>25.0</c:v>
                </c:pt>
                <c:pt idx="1">
                  <c:v>3.0</c:v>
                </c:pt>
                <c:pt idx="2">
                  <c:v>3.0</c:v>
                </c:pt>
                <c:pt idx="3">
                  <c:v>3.0</c:v>
                </c:pt>
              </c:numCache>
            </c:numRef>
          </c:val>
        </c:ser>
        <c:ser>
          <c:idx val="4"/>
          <c:order val="4"/>
          <c:tx>
            <c:strRef>
              <c:f>Sheet1!$A$20</c:f>
              <c:strCache>
                <c:ptCount val="1"/>
                <c:pt idx="0">
                  <c:v>Local</c:v>
                </c:pt>
              </c:strCache>
            </c:strRef>
          </c:tx>
          <c:cat>
            <c:strRef>
              <c:f>Sheet1!$B$15:$E$15</c:f>
              <c:strCache>
                <c:ptCount val="4"/>
                <c:pt idx="0">
                  <c:v>Today</c:v>
                </c:pt>
                <c:pt idx="1">
                  <c:v>Scale</c:v>
                </c:pt>
                <c:pt idx="2">
                  <c:v>Ovh</c:v>
                </c:pt>
                <c:pt idx="3">
                  <c:v>Local</c:v>
                </c:pt>
              </c:strCache>
            </c:strRef>
          </c:cat>
          <c:val>
            <c:numRef>
              <c:f>Sheet1!$B$20:$E$20</c:f>
              <c:numCache>
                <c:formatCode>General</c:formatCode>
                <c:ptCount val="4"/>
                <c:pt idx="0">
                  <c:v>14.0</c:v>
                </c:pt>
                <c:pt idx="1">
                  <c:v>2.1</c:v>
                </c:pt>
                <c:pt idx="2">
                  <c:v>2.1</c:v>
                </c:pt>
                <c:pt idx="3">
                  <c:v>2.7</c:v>
                </c:pt>
              </c:numCache>
            </c:numRef>
          </c:val>
        </c:ser>
        <c:overlap val="100"/>
        <c:axId val="717467368"/>
        <c:axId val="745898232"/>
      </c:barChart>
      <c:catAx>
        <c:axId val="717467368"/>
        <c:scaling>
          <c:orientation val="minMax"/>
        </c:scaling>
        <c:axPos val="b"/>
        <c:tickLblPos val="nextTo"/>
        <c:crossAx val="745898232"/>
        <c:crosses val="autoZero"/>
        <c:auto val="1"/>
        <c:lblAlgn val="ctr"/>
        <c:lblOffset val="100"/>
      </c:catAx>
      <c:valAx>
        <c:axId val="745898232"/>
        <c:scaling>
          <c:orientation val="minMax"/>
        </c:scaling>
        <c:axPos val="l"/>
        <c:majorGridlines/>
        <c:numFmt formatCode="General" sourceLinked="1"/>
        <c:tickLblPos val="nextTo"/>
        <c:crossAx val="717467368"/>
        <c:crosses val="autoZero"/>
        <c:crossBetween val="between"/>
      </c:valAx>
      <c:spPr>
        <a:ln>
          <a:solidFill>
            <a:srgbClr val="000000"/>
          </a:solidFill>
        </a:ln>
      </c:spPr>
    </c:plotArea>
    <c:legend>
      <c:legendPos val="r"/>
      <c:layout/>
    </c:legend>
    <c:plotVisOnly val="1"/>
  </c:chart>
  <c:spPr>
    <a:ln>
      <a:noFill/>
    </a:ln>
  </c:spPr>
  <c:txPr>
    <a:bodyPr/>
    <a:lstStyle/>
    <a:p>
      <a:pPr>
        <a:defRPr sz="1600">
          <a:solidFill>
            <a:srgbClr val="000000"/>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stacked"/>
        <c:ser>
          <c:idx val="0"/>
          <c:order val="0"/>
          <c:tx>
            <c:strRef>
              <c:f>Sheet1!$A$31</c:f>
              <c:strCache>
                <c:ptCount val="1"/>
                <c:pt idx="0">
                  <c:v>Local</c:v>
                </c:pt>
              </c:strCache>
            </c:strRef>
          </c:tx>
          <c:cat>
            <c:strRef>
              <c:f>Sheet1!$B$30:$E$30</c:f>
              <c:strCache>
                <c:ptCount val="4"/>
                <c:pt idx="0">
                  <c:v>Today</c:v>
                </c:pt>
                <c:pt idx="1">
                  <c:v>Scale</c:v>
                </c:pt>
                <c:pt idx="2">
                  <c:v>Ovh</c:v>
                </c:pt>
                <c:pt idx="3">
                  <c:v>Local</c:v>
                </c:pt>
              </c:strCache>
            </c:strRef>
          </c:cat>
          <c:val>
            <c:numRef>
              <c:f>Sheet1!$B$31:$E$31</c:f>
              <c:numCache>
                <c:formatCode>General</c:formatCode>
                <c:ptCount val="4"/>
                <c:pt idx="0">
                  <c:v>14.0</c:v>
                </c:pt>
                <c:pt idx="1">
                  <c:v>2.1</c:v>
                </c:pt>
                <c:pt idx="2">
                  <c:v>2.1</c:v>
                </c:pt>
                <c:pt idx="3">
                  <c:v>2.7</c:v>
                </c:pt>
              </c:numCache>
            </c:numRef>
          </c:val>
        </c:ser>
        <c:ser>
          <c:idx val="1"/>
          <c:order val="1"/>
          <c:tx>
            <c:strRef>
              <c:f>Sheet1!$A$32</c:f>
              <c:strCache>
                <c:ptCount val="1"/>
                <c:pt idx="0">
                  <c:v>Op</c:v>
                </c:pt>
              </c:strCache>
            </c:strRef>
          </c:tx>
          <c:cat>
            <c:strRef>
              <c:f>Sheet1!$B$30:$E$30</c:f>
              <c:strCache>
                <c:ptCount val="4"/>
                <c:pt idx="0">
                  <c:v>Today</c:v>
                </c:pt>
                <c:pt idx="1">
                  <c:v>Scale</c:v>
                </c:pt>
                <c:pt idx="2">
                  <c:v>Ovh</c:v>
                </c:pt>
                <c:pt idx="3">
                  <c:v>Local</c:v>
                </c:pt>
              </c:strCache>
            </c:strRef>
          </c:cat>
          <c:val>
            <c:numRef>
              <c:f>Sheet1!$B$32:$E$32</c:f>
              <c:numCache>
                <c:formatCode>General</c:formatCode>
                <c:ptCount val="4"/>
                <c:pt idx="0">
                  <c:v>25.0</c:v>
                </c:pt>
                <c:pt idx="1">
                  <c:v>3.0</c:v>
                </c:pt>
                <c:pt idx="2">
                  <c:v>3.0</c:v>
                </c:pt>
                <c:pt idx="3">
                  <c:v>3.0</c:v>
                </c:pt>
              </c:numCache>
            </c:numRef>
          </c:val>
        </c:ser>
        <c:ser>
          <c:idx val="2"/>
          <c:order val="2"/>
          <c:tx>
            <c:strRef>
              <c:f>Sheet1!$A$33</c:f>
              <c:strCache>
                <c:ptCount val="1"/>
                <c:pt idx="0">
                  <c:v>Off-Chip</c:v>
                </c:pt>
              </c:strCache>
            </c:strRef>
          </c:tx>
          <c:cat>
            <c:strRef>
              <c:f>Sheet1!$B$30:$E$30</c:f>
              <c:strCache>
                <c:ptCount val="4"/>
                <c:pt idx="0">
                  <c:v>Today</c:v>
                </c:pt>
                <c:pt idx="1">
                  <c:v>Scale</c:v>
                </c:pt>
                <c:pt idx="2">
                  <c:v>Ovh</c:v>
                </c:pt>
                <c:pt idx="3">
                  <c:v>Local</c:v>
                </c:pt>
              </c:strCache>
            </c:strRef>
          </c:cat>
          <c:val>
            <c:numRef>
              <c:f>Sheet1!$B$33:$E$33</c:f>
              <c:numCache>
                <c:formatCode>General</c:formatCode>
                <c:ptCount val="4"/>
                <c:pt idx="0">
                  <c:v>100.0</c:v>
                </c:pt>
                <c:pt idx="1">
                  <c:v>15.0</c:v>
                </c:pt>
                <c:pt idx="2">
                  <c:v>15.0</c:v>
                </c:pt>
                <c:pt idx="3">
                  <c:v>9.0</c:v>
                </c:pt>
              </c:numCache>
            </c:numRef>
          </c:val>
        </c:ser>
        <c:ser>
          <c:idx val="3"/>
          <c:order val="3"/>
          <c:tx>
            <c:strRef>
              <c:f>Sheet1!$A$34</c:f>
              <c:strCache>
                <c:ptCount val="1"/>
                <c:pt idx="0">
                  <c:v>On-Chip</c:v>
                </c:pt>
              </c:strCache>
            </c:strRef>
          </c:tx>
          <c:cat>
            <c:strRef>
              <c:f>Sheet1!$B$30:$E$30</c:f>
              <c:strCache>
                <c:ptCount val="4"/>
                <c:pt idx="0">
                  <c:v>Today</c:v>
                </c:pt>
                <c:pt idx="1">
                  <c:v>Scale</c:v>
                </c:pt>
                <c:pt idx="2">
                  <c:v>Ovh</c:v>
                </c:pt>
                <c:pt idx="3">
                  <c:v>Local</c:v>
                </c:pt>
              </c:strCache>
            </c:strRef>
          </c:cat>
          <c:val>
            <c:numRef>
              <c:f>Sheet1!$B$34:$E$34</c:f>
              <c:numCache>
                <c:formatCode>General</c:formatCode>
                <c:ptCount val="4"/>
                <c:pt idx="0">
                  <c:v>75.0</c:v>
                </c:pt>
                <c:pt idx="1">
                  <c:v>37.5</c:v>
                </c:pt>
                <c:pt idx="2">
                  <c:v>37.5</c:v>
                </c:pt>
                <c:pt idx="3">
                  <c:v>10.5</c:v>
                </c:pt>
              </c:numCache>
            </c:numRef>
          </c:val>
        </c:ser>
        <c:ser>
          <c:idx val="4"/>
          <c:order val="4"/>
          <c:tx>
            <c:strRef>
              <c:f>Sheet1!$A$35</c:f>
              <c:strCache>
                <c:ptCount val="1"/>
                <c:pt idx="0">
                  <c:v>Overhead</c:v>
                </c:pt>
              </c:strCache>
            </c:strRef>
          </c:tx>
          <c:cat>
            <c:strRef>
              <c:f>Sheet1!$B$30:$E$30</c:f>
              <c:strCache>
                <c:ptCount val="4"/>
                <c:pt idx="0">
                  <c:v>Today</c:v>
                </c:pt>
                <c:pt idx="1">
                  <c:v>Scale</c:v>
                </c:pt>
                <c:pt idx="2">
                  <c:v>Ovh</c:v>
                </c:pt>
                <c:pt idx="3">
                  <c:v>Local</c:v>
                </c:pt>
              </c:strCache>
            </c:strRef>
          </c:cat>
          <c:val>
            <c:numRef>
              <c:f>Sheet1!$B$35:$E$35</c:f>
              <c:numCache>
                <c:formatCode>General</c:formatCode>
                <c:ptCount val="4"/>
                <c:pt idx="0">
                  <c:v>2000.0</c:v>
                </c:pt>
                <c:pt idx="1">
                  <c:v>560.0</c:v>
                </c:pt>
                <c:pt idx="2">
                  <c:v>3.0</c:v>
                </c:pt>
                <c:pt idx="3">
                  <c:v>3.0</c:v>
                </c:pt>
              </c:numCache>
            </c:numRef>
          </c:val>
        </c:ser>
        <c:overlap val="100"/>
        <c:axId val="757490776"/>
        <c:axId val="757492568"/>
      </c:barChart>
      <c:catAx>
        <c:axId val="757490776"/>
        <c:scaling>
          <c:orientation val="minMax"/>
        </c:scaling>
        <c:axPos val="b"/>
        <c:tickLblPos val="nextTo"/>
        <c:spPr>
          <a:ln>
            <a:solidFill>
              <a:srgbClr val="000000"/>
            </a:solidFill>
          </a:ln>
        </c:spPr>
        <c:crossAx val="757492568"/>
        <c:crosses val="autoZero"/>
        <c:auto val="1"/>
        <c:lblAlgn val="ctr"/>
        <c:lblOffset val="100"/>
      </c:catAx>
      <c:valAx>
        <c:axId val="757492568"/>
        <c:scaling>
          <c:logBase val="10.0"/>
          <c:orientation val="minMax"/>
        </c:scaling>
        <c:axPos val="l"/>
        <c:majorGridlines/>
        <c:numFmt formatCode="General" sourceLinked="1"/>
        <c:tickLblPos val="nextTo"/>
        <c:spPr>
          <a:ln>
            <a:solidFill>
              <a:srgbClr val="000000"/>
            </a:solidFill>
          </a:ln>
        </c:spPr>
        <c:crossAx val="757490776"/>
        <c:crosses val="autoZero"/>
        <c:crossBetween val="between"/>
      </c:valAx>
      <c:spPr>
        <a:ln>
          <a:solidFill>
            <a:srgbClr val="000000"/>
          </a:solidFill>
        </a:ln>
      </c:spPr>
    </c:plotArea>
    <c:legend>
      <c:legendPos val="r"/>
      <c:layout/>
    </c:legend>
    <c:plotVisOnly val="1"/>
  </c:chart>
  <c:txPr>
    <a:bodyPr/>
    <a:lstStyle/>
    <a:p>
      <a:pPr>
        <a:defRPr sz="1800">
          <a:solidFill>
            <a:srgbClr val="000000"/>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908362D-CD06-444B-9638-85E807485B06}" type="datetimeFigureOut">
              <a:rPr lang="en-US" smtClean="0"/>
              <a:pPr/>
              <a:t>4/24/11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92DC92F-086F-4678-8E91-8E9A0DA042EB}"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vl1pPr>
          </a:lstStyle>
          <a:p>
            <a:pPr>
              <a:defRPr/>
            </a:pPr>
            <a:fld id="{A41875A0-8466-43A5-AAB6-6831D8D06C85}"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A41875A0-8466-43A5-AAB6-6831D8D06C85}"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5D0A2C1-E5A8-2B46-9B9A-7DA13ACDA6B5}" type="slidenum">
              <a:rPr lang="en-US">
                <a:latin typeface="Times New Roman" pitchFamily="-110" charset="0"/>
              </a:rPr>
              <a:pPr/>
              <a:t>12</a:t>
            </a:fld>
            <a:endParaRPr lang="en-US">
              <a:latin typeface="Times New Roman" pitchFamily="-110" charset="0"/>
            </a:endParaRPr>
          </a:p>
        </p:txBody>
      </p:sp>
      <p:sp>
        <p:nvSpPr>
          <p:cNvPr id="137219" name="Rectangle 2"/>
          <p:cNvSpPr>
            <a:spLocks noGrp="1" noRot="1" noChangeAspect="1" noChangeArrowheads="1" noTextEdit="1"/>
          </p:cNvSpPr>
          <p:nvPr>
            <p:ph type="sldImg"/>
          </p:nvPr>
        </p:nvSpPr>
        <p:spPr>
          <a:xfrm>
            <a:off x="1182688" y="698500"/>
            <a:ext cx="4646612" cy="3484563"/>
          </a:xfrm>
          <a:solidFill>
            <a:srgbClr val="FFFFFF"/>
          </a:solidFill>
          <a:ln/>
        </p:spPr>
      </p:sp>
      <p:sp>
        <p:nvSpPr>
          <p:cNvPr id="137220" name="Rectangle 3"/>
          <p:cNvSpPr>
            <a:spLocks noGrp="1" noChangeArrowheads="1"/>
          </p:cNvSpPr>
          <p:nvPr>
            <p:ph type="body" idx="1"/>
          </p:nvPr>
        </p:nvSpPr>
        <p:spPr>
          <a:xfrm>
            <a:off x="934295" y="4415871"/>
            <a:ext cx="5141810" cy="4181938"/>
          </a:xfrm>
          <a:solidFill>
            <a:srgbClr val="FFFFFF"/>
          </a:solidFill>
          <a:ln>
            <a:solidFill>
              <a:srgbClr val="000000"/>
            </a:solidFill>
          </a:ln>
        </p:spPr>
        <p:txBody>
          <a:bodyPr lIns="93330" tIns="46665" rIns="93330" bIns="46665"/>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D29BC96-0F94-4D47-966D-CECB0233558A}" type="slidenum">
              <a:rPr lang="en-US">
                <a:latin typeface="Times New Roman" pitchFamily="-110" charset="0"/>
              </a:rPr>
              <a:pPr/>
              <a:t>13</a:t>
            </a:fld>
            <a:endParaRPr lang="en-US">
              <a:latin typeface="Times New Roman" pitchFamily="-110" charset="0"/>
            </a:endParaRPr>
          </a:p>
        </p:txBody>
      </p:sp>
      <p:sp>
        <p:nvSpPr>
          <p:cNvPr id="139267" name="Rectangle 2"/>
          <p:cNvSpPr>
            <a:spLocks noGrp="1" noRot="1" noChangeAspect="1" noChangeArrowheads="1" noTextEdit="1"/>
          </p:cNvSpPr>
          <p:nvPr>
            <p:ph type="sldImg"/>
          </p:nvPr>
        </p:nvSpPr>
        <p:spPr>
          <a:xfrm>
            <a:off x="1182688" y="698500"/>
            <a:ext cx="4646612" cy="3484563"/>
          </a:xfrm>
          <a:solidFill>
            <a:srgbClr val="FFFFFF"/>
          </a:solidFill>
          <a:ln/>
        </p:spPr>
      </p:sp>
      <p:sp>
        <p:nvSpPr>
          <p:cNvPr id="139268" name="Rectangle 3"/>
          <p:cNvSpPr>
            <a:spLocks noGrp="1" noChangeArrowheads="1"/>
          </p:cNvSpPr>
          <p:nvPr>
            <p:ph type="body" idx="1"/>
          </p:nvPr>
        </p:nvSpPr>
        <p:spPr>
          <a:xfrm>
            <a:off x="934295" y="4415871"/>
            <a:ext cx="5141810" cy="4181938"/>
          </a:xfrm>
          <a:solidFill>
            <a:srgbClr val="FFFFFF"/>
          </a:solidFill>
          <a:ln>
            <a:solidFill>
              <a:srgbClr val="000000"/>
            </a:solidFill>
          </a:ln>
        </p:spPr>
        <p:txBody>
          <a:bodyPr lIns="93330" tIns="46665" rIns="93330" bIns="46665"/>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1875A0-8466-43A5-AAB6-6831D8D06C85}"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a:t>
            </a:r>
            <a:r>
              <a:rPr lang="en-US" baseline="0" dirty="0" smtClean="0"/>
              <a:t> make a better image if time permits</a:t>
            </a:r>
            <a:endParaRPr lang="en-US" dirty="0"/>
          </a:p>
        </p:txBody>
      </p:sp>
      <p:sp>
        <p:nvSpPr>
          <p:cNvPr id="4" name="Slide Number Placeholder 3"/>
          <p:cNvSpPr>
            <a:spLocks noGrp="1"/>
          </p:cNvSpPr>
          <p:nvPr>
            <p:ph type="sldNum" sz="quarter" idx="10"/>
          </p:nvPr>
        </p:nvSpPr>
        <p:spPr/>
        <p:txBody>
          <a:bodyPr/>
          <a:lstStyle/>
          <a:p>
            <a:fld id="{5E69FD42-0924-3F4C-AEE8-63013DE794E0}"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377168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Tesla = .4</a:t>
            </a:r>
          </a:p>
          <a:p>
            <a:r>
              <a:rPr lang="en-US" dirty="0" smtClean="0"/>
              <a:t>Fermi</a:t>
            </a:r>
            <a:r>
              <a:rPr lang="en-US" baseline="0" dirty="0" smtClean="0"/>
              <a:t> = 1.6</a:t>
            </a:r>
          </a:p>
          <a:p>
            <a:r>
              <a:rPr lang="en-US" baseline="0" dirty="0" err="1" smtClean="0"/>
              <a:t>Kepler</a:t>
            </a:r>
            <a:r>
              <a:rPr lang="en-US" baseline="0" dirty="0" smtClean="0"/>
              <a:t> = 4.8</a:t>
            </a:r>
          </a:p>
          <a:p>
            <a:r>
              <a:rPr lang="en-US" baseline="0" dirty="0" smtClean="0"/>
              <a:t>Maxwell = 14.4</a:t>
            </a:r>
            <a:endParaRPr lang="en-US" dirty="0"/>
          </a:p>
        </p:txBody>
      </p:sp>
      <p:sp>
        <p:nvSpPr>
          <p:cNvPr id="4" name="Slide Number Placeholder 3"/>
          <p:cNvSpPr>
            <a:spLocks noGrp="1"/>
          </p:cNvSpPr>
          <p:nvPr>
            <p:ph type="sldNum" sz="quarter" idx="10"/>
          </p:nvPr>
        </p:nvSpPr>
        <p:spPr/>
        <p:txBody>
          <a:bodyPr/>
          <a:lstStyle/>
          <a:p>
            <a:pPr>
              <a:defRPr/>
            </a:pPr>
            <a:fld id="{2282136B-A577-4509-9D28-357ED05D0A85}" type="slidenum">
              <a:rPr lang="en-US">
                <a:solidFill>
                  <a:prstClr val="black"/>
                </a:solidFill>
                <a:ea typeface="+mn-ea"/>
                <a:cs typeface="Arial" charset="0"/>
              </a:rPr>
              <a:pPr>
                <a:defRPr/>
              </a:pPr>
              <a:t>35</a:t>
            </a:fld>
            <a:endParaRPr lang="en-US">
              <a:solidFill>
                <a:prstClr val="black"/>
              </a:solidFill>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381001" y="3957936"/>
            <a:ext cx="4954587" cy="1077218"/>
          </a:xfrm>
        </p:spPr>
        <p:txBody>
          <a:bodyPr/>
          <a:lstStyle>
            <a:lvl1pPr algn="ctr">
              <a:defRPr/>
            </a:lvl1pPr>
          </a:lstStyle>
          <a:p>
            <a:r>
              <a:rPr lang="en-US" smtClean="0"/>
              <a:t>Click to edit Master title style</a:t>
            </a:r>
            <a:endParaRPr lang="en-US" dirty="0"/>
          </a:p>
        </p:txBody>
      </p:sp>
      <p:sp>
        <p:nvSpPr>
          <p:cNvPr id="4100" name="Rectangle 4"/>
          <p:cNvSpPr>
            <a:spLocks noGrp="1" noChangeArrowheads="1"/>
          </p:cNvSpPr>
          <p:nvPr>
            <p:ph type="subTitle" idx="1"/>
          </p:nvPr>
        </p:nvSpPr>
        <p:spPr>
          <a:xfrm>
            <a:off x="382587" y="5253336"/>
            <a:ext cx="4954587" cy="461665"/>
          </a:xfrm>
        </p:spPr>
        <p:txBody>
          <a:bodyPr>
            <a:spAutoFit/>
          </a:bodyPr>
          <a:lstStyle>
            <a:lvl1pPr marL="0" indent="0" algn="ctr">
              <a:buFontTx/>
              <a:buNone/>
              <a:defRPr/>
            </a:lvl1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20000"/>
              <a:buFontTx/>
              <a:buBlip>
                <a:blip r:embed="rId2"/>
              </a:buBlip>
              <a:defRPr>
                <a:solidFill>
                  <a:schemeClr val="bg2"/>
                </a:solidFill>
              </a:defRPr>
            </a:lvl1pPr>
            <a:lvl2pPr>
              <a:buSzPct val="120000"/>
              <a:buFontTx/>
              <a:buBlip>
                <a:blip r:embed="rId2"/>
              </a:buBlip>
              <a:defRPr>
                <a:solidFill>
                  <a:schemeClr val="bg2"/>
                </a:solidFill>
              </a:defRPr>
            </a:lvl2pPr>
            <a:lvl3pPr>
              <a:buSzPct val="120000"/>
              <a:buFontTx/>
              <a:buBlip>
                <a:blip r:embed="rId2"/>
              </a:buBlip>
              <a:defRPr>
                <a:solidFill>
                  <a:schemeClr val="bg2"/>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724400"/>
          </a:xfrm>
        </p:spPr>
        <p:txBody>
          <a:bodyPr/>
          <a:lstStyle>
            <a:lvl1pPr>
              <a:buSzPct val="120000"/>
              <a:buFontTx/>
              <a:buBlip>
                <a:blip r:embed="rId2"/>
              </a:buBlip>
              <a:defRPr sz="2400">
                <a:solidFill>
                  <a:schemeClr val="bg2"/>
                </a:solidFill>
              </a:defRPr>
            </a:lvl1pPr>
            <a:lvl2pPr>
              <a:buSzPct val="120000"/>
              <a:buFontTx/>
              <a:buBlip>
                <a:blip r:embed="rId2"/>
              </a:buBlip>
              <a:defRPr sz="2000">
                <a:solidFill>
                  <a:schemeClr val="bg2"/>
                </a:solidFill>
              </a:defRPr>
            </a:lvl2pPr>
            <a:lvl3pPr>
              <a:buSzPct val="120000"/>
              <a:buFontTx/>
              <a:buBlip>
                <a:blip r:embed="rId2"/>
              </a:buBlip>
              <a:defRPr sz="18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724400"/>
          </a:xfrm>
        </p:spPr>
        <p:txBody>
          <a:bodyPr/>
          <a:lstStyle>
            <a:lvl1pPr>
              <a:buSzPct val="120000"/>
              <a:buFontTx/>
              <a:buBlip>
                <a:blip r:embed="rId2"/>
              </a:buBlip>
              <a:defRPr sz="2400">
                <a:solidFill>
                  <a:schemeClr val="bg2"/>
                </a:solidFill>
              </a:defRPr>
            </a:lvl1pPr>
            <a:lvl2pPr>
              <a:buSzPct val="120000"/>
              <a:buFontTx/>
              <a:buBlip>
                <a:blip r:embed="rId2"/>
              </a:buBlip>
              <a:defRPr sz="2000">
                <a:solidFill>
                  <a:schemeClr val="bg2"/>
                </a:solidFill>
              </a:defRPr>
            </a:lvl2pPr>
            <a:lvl3pPr>
              <a:buSzPct val="120000"/>
              <a:buFontTx/>
              <a:buBlip>
                <a:blip r:embed="rId2"/>
              </a:buBlip>
              <a:defRPr sz="18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775"/>
          </a:xfrm>
        </p:spPr>
        <p:txBody>
          <a:bodyPr/>
          <a:lstStyle>
            <a:lvl1pPr>
              <a:defRPr>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buSzPct val="120000"/>
              <a:buFontTx/>
              <a:buBlip>
                <a:blip r:embed="rId2"/>
              </a:buBlip>
              <a:defRPr sz="2400">
                <a:solidFill>
                  <a:schemeClr val="bg2"/>
                </a:solidFill>
              </a:defRPr>
            </a:lvl1pPr>
            <a:lvl2pPr>
              <a:buSzPct val="120000"/>
              <a:buFontTx/>
              <a:buBlip>
                <a:blip r:embed="rId2"/>
              </a:buBlip>
              <a:defRPr sz="2000">
                <a:solidFill>
                  <a:schemeClr val="bg2"/>
                </a:solidFill>
              </a:defRPr>
            </a:lvl2pPr>
            <a:lvl3pPr>
              <a:buSzPct val="120000"/>
              <a:buFontTx/>
              <a:buBlip>
                <a:blip r:embed="rId2"/>
              </a:buBlip>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buSzPct val="120000"/>
              <a:buFontTx/>
              <a:buBlip>
                <a:blip r:embed="rId2"/>
              </a:buBlip>
              <a:defRPr sz="2400">
                <a:solidFill>
                  <a:schemeClr val="bg2"/>
                </a:solidFill>
              </a:defRPr>
            </a:lvl1pPr>
            <a:lvl2pPr>
              <a:buSzPct val="120000"/>
              <a:buFontTx/>
              <a:buBlip>
                <a:blip r:embed="rId2"/>
              </a:buBlip>
              <a:defRPr sz="2000">
                <a:solidFill>
                  <a:schemeClr val="bg2"/>
                </a:solidFill>
              </a:defRPr>
            </a:lvl2pPr>
            <a:lvl3pPr>
              <a:buSzPct val="120000"/>
              <a:buFontTx/>
              <a:buBlip>
                <a:blip r:embed="rId2"/>
              </a:buBlip>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7391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Box 5"/>
          <p:cNvSpPr txBox="1"/>
          <p:nvPr userDrawn="1"/>
        </p:nvSpPr>
        <p:spPr>
          <a:xfrm>
            <a:off x="291714" y="6381690"/>
            <a:ext cx="605454" cy="400110"/>
          </a:xfrm>
          <a:prstGeom prst="rect">
            <a:avLst/>
          </a:prstGeom>
          <a:noFill/>
        </p:spPr>
        <p:txBody>
          <a:bodyPr wrap="none" rtlCol="0">
            <a:spAutoFit/>
          </a:bodyPr>
          <a:lstStyle/>
          <a:p>
            <a:r>
              <a:rPr lang="en-US" sz="1000" b="1" dirty="0" smtClean="0">
                <a:solidFill>
                  <a:schemeClr val="bg1"/>
                </a:solidFill>
              </a:rPr>
              <a:t>FHTE</a:t>
            </a:r>
            <a:endParaRPr lang="en-US" sz="1000" b="1" baseline="0" dirty="0" smtClean="0">
              <a:solidFill>
                <a:schemeClr val="bg1"/>
              </a:solidFill>
            </a:endParaRPr>
          </a:p>
          <a:p>
            <a:r>
              <a:rPr lang="en-US" sz="1000" b="1" baseline="0" dirty="0" smtClean="0">
                <a:solidFill>
                  <a:schemeClr val="bg1"/>
                </a:solidFill>
              </a:rPr>
              <a:t>4</a:t>
            </a:r>
            <a:r>
              <a:rPr lang="en-US" sz="1000" b="1" baseline="0" dirty="0" smtClean="0">
                <a:solidFill>
                  <a:schemeClr val="bg1"/>
                </a:solidFill>
              </a:rPr>
              <a:t>/26/</a:t>
            </a:r>
            <a:r>
              <a:rPr lang="en-US" sz="1000" b="1" baseline="0" dirty="0" smtClean="0">
                <a:solidFill>
                  <a:schemeClr val="bg1"/>
                </a:solidFill>
              </a:rPr>
              <a:t>11</a:t>
            </a:r>
            <a:endParaRPr lang="en-US" sz="1000" b="1" dirty="0">
              <a:solidFill>
                <a:schemeClr val="bg1"/>
              </a:solidFill>
            </a:endParaRPr>
          </a:p>
        </p:txBody>
      </p:sp>
      <p:sp>
        <p:nvSpPr>
          <p:cNvPr id="8" name="TextBox 7"/>
          <p:cNvSpPr txBox="1"/>
          <p:nvPr userDrawn="1"/>
        </p:nvSpPr>
        <p:spPr>
          <a:xfrm>
            <a:off x="8458200" y="6400800"/>
            <a:ext cx="341760" cy="246221"/>
          </a:xfrm>
          <a:prstGeom prst="rect">
            <a:avLst/>
          </a:prstGeom>
          <a:noFill/>
        </p:spPr>
        <p:txBody>
          <a:bodyPr wrap="none" rtlCol="0">
            <a:spAutoFit/>
          </a:bodyPr>
          <a:lstStyle/>
          <a:p>
            <a:fld id="{5FF3948C-DA48-44E2-9FB5-0EC59D8ABD16}" type="slidenum">
              <a:rPr lang="en-US" sz="1000" b="1" smtClean="0">
                <a:solidFill>
                  <a:schemeClr val="bg1"/>
                </a:solidFill>
              </a:rPr>
              <a:pPr/>
              <a:t>‹#›</a:t>
            </a:fld>
            <a:endParaRPr lang="en-US" sz="1000" b="1" dirty="0">
              <a:solidFill>
                <a:schemeClr val="bg1"/>
              </a:solidFill>
            </a:endParaRPr>
          </a:p>
        </p:txBody>
      </p:sp>
      <p:pic>
        <p:nvPicPr>
          <p:cNvPr id="9" name="Picture 8" descr="NV_Logo_3D_DarkType.png"/>
          <p:cNvPicPr>
            <a:picLocks noChangeAspect="1"/>
          </p:cNvPicPr>
          <p:nvPr userDrawn="1"/>
        </p:nvPicPr>
        <p:blipFill>
          <a:blip r:embed="rId13" cstate="print"/>
          <a:stretch>
            <a:fillRect/>
          </a:stretch>
        </p:blipFill>
        <p:spPr>
          <a:xfrm>
            <a:off x="7848600" y="203455"/>
            <a:ext cx="914400" cy="710945"/>
          </a:xfrm>
          <a:prstGeom prst="rect">
            <a:avLst/>
          </a:prstGeom>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rgbClr val="73B900"/>
          </a:solidFill>
          <a:latin typeface="Arial" charset="0"/>
        </a:defRPr>
      </a:lvl2pPr>
      <a:lvl3pPr algn="l" rtl="0" eaLnBrk="1" fontAlgn="base" hangingPunct="1">
        <a:spcBef>
          <a:spcPct val="0"/>
        </a:spcBef>
        <a:spcAft>
          <a:spcPct val="0"/>
        </a:spcAft>
        <a:defRPr sz="3200" b="1">
          <a:solidFill>
            <a:srgbClr val="73B900"/>
          </a:solidFill>
          <a:latin typeface="Arial" charset="0"/>
        </a:defRPr>
      </a:lvl3pPr>
      <a:lvl4pPr algn="l" rtl="0" eaLnBrk="1" fontAlgn="base" hangingPunct="1">
        <a:spcBef>
          <a:spcPct val="0"/>
        </a:spcBef>
        <a:spcAft>
          <a:spcPct val="0"/>
        </a:spcAft>
        <a:defRPr sz="3200" b="1">
          <a:solidFill>
            <a:srgbClr val="73B900"/>
          </a:solidFill>
          <a:latin typeface="Arial" charset="0"/>
        </a:defRPr>
      </a:lvl4pPr>
      <a:lvl5pPr algn="l" rtl="0" eaLnBrk="1" fontAlgn="base" hangingPunct="1">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4488" indent="-344488" algn="l" rtl="0" eaLnBrk="1" fontAlgn="base" hangingPunct="1">
        <a:spcBef>
          <a:spcPct val="20000"/>
        </a:spcBef>
        <a:spcAft>
          <a:spcPct val="0"/>
        </a:spcAft>
        <a:buSzPct val="100000"/>
        <a:buBlip>
          <a:blip r:embed="rId14"/>
        </a:buBlip>
        <a:defRPr sz="2400" b="1">
          <a:solidFill>
            <a:schemeClr val="bg1"/>
          </a:solidFill>
          <a:latin typeface="+mn-lt"/>
          <a:ea typeface="+mn-ea"/>
          <a:cs typeface="+mn-cs"/>
        </a:defRPr>
      </a:lvl1pPr>
      <a:lvl2pPr marL="914400" indent="-342900" algn="l" rtl="0" eaLnBrk="1" fontAlgn="base" hangingPunct="1">
        <a:spcBef>
          <a:spcPct val="20000"/>
        </a:spcBef>
        <a:spcAft>
          <a:spcPct val="0"/>
        </a:spcAft>
        <a:buSzPct val="100000"/>
        <a:buBlip>
          <a:blip r:embed="rId14"/>
        </a:buBlip>
        <a:defRPr sz="2000" b="1">
          <a:solidFill>
            <a:schemeClr val="bg1"/>
          </a:solidFill>
          <a:latin typeface="+mn-lt"/>
        </a:defRPr>
      </a:lvl2pPr>
      <a:lvl3pPr marL="1371600" indent="-282575" algn="l" rtl="0" eaLnBrk="1" fontAlgn="base" hangingPunct="1">
        <a:spcBef>
          <a:spcPct val="20000"/>
        </a:spcBef>
        <a:spcAft>
          <a:spcPct val="0"/>
        </a:spcAft>
        <a:buSzPct val="100000"/>
        <a:buBlip>
          <a:blip r:embed="rId14"/>
        </a:buBlip>
        <a:defRPr b="1">
          <a:solidFill>
            <a:schemeClr val="bg1"/>
          </a:solidFill>
          <a:latin typeface="+mn-lt"/>
        </a:defRPr>
      </a:lvl3pPr>
      <a:lvl4pPr marL="1774825" indent="-228600" algn="l" rtl="0" eaLnBrk="1" fontAlgn="base" hangingPunct="1">
        <a:spcBef>
          <a:spcPct val="20000"/>
        </a:spcBef>
        <a:spcAft>
          <a:spcPct val="0"/>
        </a:spcAft>
        <a:buChar char="–"/>
        <a:defRPr sz="2000">
          <a:solidFill>
            <a:schemeClr val="bg1"/>
          </a:solidFill>
          <a:latin typeface="+mn-lt"/>
        </a:defRPr>
      </a:lvl4pPr>
      <a:lvl5pPr marL="2117725" indent="-228600" algn="l" rtl="0" eaLnBrk="1" fontAlgn="base" hangingPunct="1">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oleObject" Target="!OLE_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4.bin"/><Relationship Id="rId5"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package" Target="../embeddings/Microsoft_Excel_Sheet1.xls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04800" y="2438400"/>
            <a:ext cx="8686800" cy="3016210"/>
          </a:xfrm>
        </p:spPr>
        <p:txBody>
          <a:bodyPr/>
          <a:lstStyle/>
          <a:p>
            <a:pPr algn="l"/>
            <a: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From Here to </a:t>
            </a:r>
            <a:r>
              <a:rPr lang="en-US" sz="3800" spc="53" dirty="0" err="1"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ExaScale</a:t>
            </a:r>
            <a: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 </a:t>
            </a:r>
            <a:b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br>
            <a: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Challenges and Potential Solutions</a:t>
            </a:r>
            <a: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
            </a:r>
            <a:b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br>
            <a: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t/>
            </a:r>
            <a:br>
              <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rPr>
            </a:br>
            <a:endParaRPr lang="en-US" sz="3800"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yriad Pro"/>
              <a:ea typeface="+mn-ea"/>
              <a:cs typeface="+mn-cs"/>
            </a:endParaRPr>
          </a:p>
        </p:txBody>
      </p:sp>
      <p:sp>
        <p:nvSpPr>
          <p:cNvPr id="15362" name="Rectangle 3"/>
          <p:cNvSpPr>
            <a:spLocks noGrp="1" noChangeArrowheads="1"/>
          </p:cNvSpPr>
          <p:nvPr>
            <p:ph type="subTitle" idx="1"/>
          </p:nvPr>
        </p:nvSpPr>
        <p:spPr>
          <a:xfrm>
            <a:off x="381000" y="4745605"/>
            <a:ext cx="8229600" cy="1717393"/>
          </a:xfrm>
        </p:spPr>
        <p:txBody>
          <a:bodyPr/>
          <a:lstStyle/>
          <a:p>
            <a:pPr algn="l" eaLnBrk="1" hangingPunct="1"/>
            <a:r>
              <a:rPr lang="en-US"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j-lt"/>
                <a:ea typeface="+mj-ea"/>
                <a:cs typeface="+mj-cs"/>
              </a:rPr>
              <a:t>Bill Dally</a:t>
            </a:r>
          </a:p>
          <a:p>
            <a:pPr algn="l" eaLnBrk="1" hangingPunct="1"/>
            <a:r>
              <a:rPr lang="en-US"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j-lt"/>
                <a:ea typeface="+mj-ea"/>
                <a:cs typeface="+mj-cs"/>
              </a:rPr>
              <a:t>Chief Scientist, </a:t>
            </a:r>
            <a:r>
              <a:rPr lang="en-US"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j-lt"/>
                <a:ea typeface="+mj-ea"/>
                <a:cs typeface="+mj-cs"/>
              </a:rPr>
              <a:t>NVIDIA</a:t>
            </a:r>
          </a:p>
          <a:p>
            <a:pPr algn="l" eaLnBrk="1" hangingPunct="1"/>
            <a:r>
              <a:rPr lang="en-US"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j-lt"/>
                <a:ea typeface="+mj-ea"/>
                <a:cs typeface="+mj-cs"/>
              </a:rPr>
              <a:t>Bell Professor of Engineering, Stanford University</a:t>
            </a:r>
            <a:endParaRPr lang="en-US" spc="53" dirty="0" smtClean="0">
              <a:ln w="13500">
                <a:solidFill>
                  <a:schemeClr val="accent1">
                    <a:shade val="2500"/>
                    <a:alpha val="6500"/>
                  </a:schemeClr>
                </a:solidFill>
                <a:prstDash val="solid"/>
              </a:ln>
              <a:effectLst>
                <a:innerShdw blurRad="50800" dist="50800" dir="162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1077218"/>
          </a:xfrm>
        </p:spPr>
        <p:txBody>
          <a:bodyPr/>
          <a:lstStyle/>
          <a:p>
            <a:r>
              <a:rPr lang="en-US" dirty="0" smtClean="0"/>
              <a:t>Language Describes </a:t>
            </a:r>
            <a:r>
              <a:rPr lang="en-US" i="1" dirty="0" smtClean="0"/>
              <a:t>all </a:t>
            </a:r>
            <a:r>
              <a:rPr lang="en-US" dirty="0" smtClean="0">
                <a:solidFill>
                  <a:srgbClr val="008000"/>
                </a:solidFill>
              </a:rPr>
              <a:t>Parallelism </a:t>
            </a:r>
            <a:r>
              <a:rPr lang="en-US" dirty="0" smtClean="0"/>
              <a:t>and Locality – not mapping</a:t>
            </a:r>
            <a:endParaRPr lang="en-US" dirty="0"/>
          </a:p>
        </p:txBody>
      </p:sp>
      <p:sp>
        <p:nvSpPr>
          <p:cNvPr id="4" name="TextBox 3"/>
          <p:cNvSpPr txBox="1"/>
          <p:nvPr/>
        </p:nvSpPr>
        <p:spPr>
          <a:xfrm>
            <a:off x="381000" y="1524000"/>
            <a:ext cx="8610600" cy="2585323"/>
          </a:xfrm>
          <a:prstGeom prst="rect">
            <a:avLst/>
          </a:prstGeom>
          <a:noFill/>
        </p:spPr>
        <p:txBody>
          <a:bodyPr wrap="square" rtlCol="0">
            <a:spAutoFit/>
          </a:bodyPr>
          <a:lstStyle/>
          <a:p>
            <a:endParaRPr lang="en-US" dirty="0" smtClean="0">
              <a:solidFill>
                <a:srgbClr val="000000"/>
              </a:solidFill>
              <a:latin typeface="Courier"/>
              <a:cs typeface="Courier"/>
            </a:endParaRPr>
          </a:p>
          <a:p>
            <a:r>
              <a:rPr lang="en-US" dirty="0" err="1" smtClean="0">
                <a:solidFill>
                  <a:srgbClr val="000000"/>
                </a:solidFill>
                <a:latin typeface="Courier"/>
                <a:cs typeface="Courier"/>
              </a:rPr>
              <a:t>forall</a:t>
            </a:r>
            <a:r>
              <a:rPr lang="en-US" dirty="0" smtClean="0">
                <a:solidFill>
                  <a:srgbClr val="000000"/>
                </a:solidFill>
                <a:latin typeface="Courier"/>
                <a:cs typeface="Courier"/>
              </a:rPr>
              <a:t> molecule in set { // launch a thread array</a:t>
            </a:r>
          </a:p>
          <a:p>
            <a:r>
              <a:rPr lang="en-US" dirty="0" smtClean="0">
                <a:solidFill>
                  <a:srgbClr val="000000"/>
                </a:solidFill>
                <a:latin typeface="Courier"/>
                <a:cs typeface="Courier"/>
              </a:rPr>
              <a:t>    </a:t>
            </a:r>
            <a:r>
              <a:rPr lang="en-US" dirty="0" err="1" smtClean="0">
                <a:solidFill>
                  <a:srgbClr val="000000"/>
                </a:solidFill>
                <a:latin typeface="Courier"/>
                <a:cs typeface="Courier"/>
              </a:rPr>
              <a:t>forall</a:t>
            </a:r>
            <a:r>
              <a:rPr lang="en-US" dirty="0" smtClean="0">
                <a:solidFill>
                  <a:srgbClr val="000000"/>
                </a:solidFill>
                <a:latin typeface="Courier"/>
                <a:cs typeface="Courier"/>
              </a:rPr>
              <a:t> neighbor in </a:t>
            </a:r>
            <a:r>
              <a:rPr lang="en-US" dirty="0" err="1" smtClean="0">
                <a:solidFill>
                  <a:srgbClr val="000000"/>
                </a:solidFill>
                <a:latin typeface="Courier"/>
                <a:cs typeface="Courier"/>
              </a:rPr>
              <a:t>molecule.neighbors</a:t>
            </a:r>
            <a:r>
              <a:rPr lang="en-US" dirty="0" smtClean="0">
                <a:solidFill>
                  <a:srgbClr val="000000"/>
                </a:solidFill>
                <a:latin typeface="Courier"/>
                <a:cs typeface="Courier"/>
              </a:rPr>
              <a:t> { // nested</a:t>
            </a:r>
          </a:p>
          <a:p>
            <a:r>
              <a:rPr lang="en-US" dirty="0" smtClean="0">
                <a:solidFill>
                  <a:srgbClr val="000000"/>
                </a:solidFill>
                <a:latin typeface="Courier"/>
                <a:cs typeface="Courier"/>
              </a:rPr>
              <a:t>        </a:t>
            </a:r>
            <a:r>
              <a:rPr lang="en-US" dirty="0" err="1" smtClean="0">
                <a:solidFill>
                  <a:srgbClr val="000000"/>
                </a:solidFill>
                <a:latin typeface="Courier"/>
                <a:cs typeface="Courier"/>
              </a:rPr>
              <a:t>forall</a:t>
            </a:r>
            <a:r>
              <a:rPr lang="en-US" dirty="0" smtClean="0">
                <a:solidFill>
                  <a:srgbClr val="000000"/>
                </a:solidFill>
                <a:latin typeface="Courier"/>
                <a:cs typeface="Courier"/>
              </a:rPr>
              <a:t> force in forces {</a:t>
            </a:r>
          </a:p>
          <a:p>
            <a:r>
              <a:rPr lang="en-US" dirty="0" smtClean="0">
                <a:solidFill>
                  <a:srgbClr val="000000"/>
                </a:solidFill>
                <a:latin typeface="Courier"/>
                <a:cs typeface="Courier"/>
              </a:rPr>
              <a:t>           </a:t>
            </a:r>
            <a:r>
              <a:rPr lang="en-US" dirty="0" err="1" smtClean="0">
                <a:solidFill>
                  <a:srgbClr val="000000"/>
                </a:solidFill>
                <a:latin typeface="Courier"/>
                <a:cs typeface="Courier"/>
              </a:rPr>
              <a:t>molecule.force</a:t>
            </a:r>
            <a:r>
              <a:rPr lang="en-US" dirty="0" smtClean="0">
                <a:solidFill>
                  <a:srgbClr val="000000"/>
                </a:solidFill>
                <a:latin typeface="Courier"/>
                <a:cs typeface="Courier"/>
              </a:rPr>
              <a:t> = </a:t>
            </a:r>
          </a:p>
          <a:p>
            <a:r>
              <a:rPr lang="en-US" dirty="0" smtClean="0">
                <a:solidFill>
                  <a:srgbClr val="000000"/>
                </a:solidFill>
                <a:latin typeface="Courier"/>
                <a:cs typeface="Courier"/>
              </a:rPr>
              <a:t>             </a:t>
            </a:r>
            <a:r>
              <a:rPr lang="en-US" dirty="0" err="1" smtClean="0">
                <a:solidFill>
                  <a:srgbClr val="000000"/>
                </a:solidFill>
                <a:latin typeface="Courier"/>
                <a:cs typeface="Courier"/>
              </a:rPr>
              <a:t>reduce_sum(force(molecule</a:t>
            </a:r>
            <a:r>
              <a:rPr lang="en-US" dirty="0" smtClean="0">
                <a:solidFill>
                  <a:srgbClr val="000000"/>
                </a:solidFill>
                <a:latin typeface="Courier"/>
                <a:cs typeface="Courier"/>
              </a:rPr>
              <a:t>, neighbor))</a:t>
            </a:r>
          </a:p>
          <a:p>
            <a:r>
              <a:rPr lang="en-US" dirty="0" smtClean="0">
                <a:solidFill>
                  <a:srgbClr val="000000"/>
                </a:solidFill>
                <a:latin typeface="Courier"/>
                <a:cs typeface="Courier"/>
              </a:rPr>
              <a:t>        }</a:t>
            </a:r>
          </a:p>
          <a:p>
            <a:r>
              <a:rPr lang="en-US" dirty="0" smtClean="0">
                <a:solidFill>
                  <a:srgbClr val="000000"/>
                </a:solidFill>
                <a:latin typeface="Courier"/>
                <a:cs typeface="Courier"/>
              </a:rPr>
              <a:t>    }</a:t>
            </a:r>
          </a:p>
          <a:p>
            <a:r>
              <a:rPr lang="en-US" dirty="0" smtClean="0">
                <a:solidFill>
                  <a:srgbClr val="000000"/>
                </a:solidFill>
                <a:latin typeface="Courier"/>
                <a:cs typeface="Courier"/>
              </a:rPr>
              <a:t>}</a:t>
            </a:r>
            <a:endParaRPr lang="en-US" dirty="0">
              <a:solidFill>
                <a:srgbClr val="000000"/>
              </a:solidFill>
              <a:latin typeface="Courier"/>
              <a:cs typeface="Courier"/>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1077218"/>
          </a:xfrm>
        </p:spPr>
        <p:txBody>
          <a:bodyPr/>
          <a:lstStyle/>
          <a:p>
            <a:r>
              <a:rPr lang="en-US" dirty="0" smtClean="0"/>
              <a:t>Language Describes </a:t>
            </a:r>
            <a:r>
              <a:rPr lang="en-US" i="1" dirty="0" smtClean="0"/>
              <a:t>all </a:t>
            </a:r>
            <a:r>
              <a:rPr lang="en-US" dirty="0" smtClean="0">
                <a:solidFill>
                  <a:schemeClr val="bg1"/>
                </a:solidFill>
              </a:rPr>
              <a:t>Parallelism </a:t>
            </a:r>
            <a:r>
              <a:rPr lang="en-US" dirty="0" smtClean="0"/>
              <a:t>and </a:t>
            </a:r>
            <a:r>
              <a:rPr lang="en-US" dirty="0" smtClean="0">
                <a:solidFill>
                  <a:srgbClr val="008000"/>
                </a:solidFill>
              </a:rPr>
              <a:t>Locality </a:t>
            </a:r>
            <a:r>
              <a:rPr lang="en-US" dirty="0" smtClean="0"/>
              <a:t>– not mapping</a:t>
            </a:r>
            <a:endParaRPr lang="en-US" dirty="0"/>
          </a:p>
        </p:txBody>
      </p:sp>
      <p:sp>
        <p:nvSpPr>
          <p:cNvPr id="4" name="TextBox 3"/>
          <p:cNvSpPr txBox="1"/>
          <p:nvPr/>
        </p:nvSpPr>
        <p:spPr>
          <a:xfrm>
            <a:off x="381000" y="1524000"/>
            <a:ext cx="8610600" cy="2308324"/>
          </a:xfrm>
          <a:prstGeom prst="rect">
            <a:avLst/>
          </a:prstGeom>
          <a:noFill/>
        </p:spPr>
        <p:txBody>
          <a:bodyPr wrap="square" rtlCol="0">
            <a:spAutoFit/>
          </a:bodyPr>
          <a:lstStyle/>
          <a:p>
            <a:r>
              <a:rPr lang="en-US" dirty="0" err="1" smtClean="0">
                <a:solidFill>
                  <a:srgbClr val="000000"/>
                </a:solidFill>
                <a:latin typeface="Courier"/>
                <a:cs typeface="Courier"/>
              </a:rPr>
              <a:t>compute_forces::inner(molecules</a:t>
            </a:r>
            <a:r>
              <a:rPr lang="en-US" dirty="0" smtClean="0">
                <a:solidFill>
                  <a:srgbClr val="000000"/>
                </a:solidFill>
                <a:latin typeface="Courier"/>
                <a:cs typeface="Courier"/>
              </a:rPr>
              <a:t>, forces) {</a:t>
            </a:r>
          </a:p>
          <a:p>
            <a:r>
              <a:rPr lang="en-US" dirty="0" smtClean="0">
                <a:solidFill>
                  <a:srgbClr val="000000"/>
                </a:solidFill>
                <a:latin typeface="Courier"/>
                <a:cs typeface="Courier"/>
              </a:rPr>
              <a:t>  tunable N ;</a:t>
            </a:r>
          </a:p>
          <a:p>
            <a:r>
              <a:rPr lang="en-US" dirty="0" smtClean="0">
                <a:solidFill>
                  <a:srgbClr val="000000"/>
                </a:solidFill>
                <a:latin typeface="Courier"/>
                <a:cs typeface="Courier"/>
              </a:rPr>
              <a:t>  set </a:t>
            </a:r>
            <a:r>
              <a:rPr lang="en-US" dirty="0" err="1" smtClean="0">
                <a:solidFill>
                  <a:srgbClr val="000000"/>
                </a:solidFill>
                <a:latin typeface="Courier"/>
                <a:cs typeface="Courier"/>
              </a:rPr>
              <a:t>part_molecules[N</a:t>
            </a:r>
            <a:r>
              <a:rPr lang="en-US" dirty="0" smtClean="0">
                <a:solidFill>
                  <a:srgbClr val="000000"/>
                </a:solidFill>
                <a:latin typeface="Courier"/>
                <a:cs typeface="Courier"/>
              </a:rPr>
              <a:t>] ;</a:t>
            </a:r>
          </a:p>
          <a:p>
            <a:r>
              <a:rPr lang="en-US" dirty="0" smtClean="0">
                <a:solidFill>
                  <a:srgbClr val="000000"/>
                </a:solidFill>
                <a:latin typeface="Courier"/>
                <a:cs typeface="Courier"/>
              </a:rPr>
              <a:t>  </a:t>
            </a:r>
            <a:r>
              <a:rPr lang="en-US" dirty="0" err="1" smtClean="0">
                <a:solidFill>
                  <a:srgbClr val="000000"/>
                </a:solidFill>
                <a:latin typeface="Courier"/>
                <a:cs typeface="Courier"/>
              </a:rPr>
              <a:t>part_molecules</a:t>
            </a:r>
            <a:r>
              <a:rPr lang="en-US" dirty="0" smtClean="0">
                <a:solidFill>
                  <a:srgbClr val="000000"/>
                </a:solidFill>
                <a:latin typeface="Courier"/>
                <a:cs typeface="Courier"/>
              </a:rPr>
              <a:t> = </a:t>
            </a:r>
            <a:r>
              <a:rPr lang="en-US" dirty="0" err="1" smtClean="0">
                <a:solidFill>
                  <a:srgbClr val="000000"/>
                </a:solidFill>
                <a:latin typeface="Courier"/>
                <a:cs typeface="Courier"/>
              </a:rPr>
              <a:t>subdivide(molecules</a:t>
            </a:r>
            <a:r>
              <a:rPr lang="en-US" dirty="0" smtClean="0">
                <a:solidFill>
                  <a:srgbClr val="000000"/>
                </a:solidFill>
                <a:latin typeface="Courier"/>
                <a:cs typeface="Courier"/>
              </a:rPr>
              <a:t>, N) ;</a:t>
            </a:r>
          </a:p>
          <a:p>
            <a:endParaRPr lang="en-US" dirty="0" smtClean="0">
              <a:solidFill>
                <a:srgbClr val="000000"/>
              </a:solidFill>
              <a:latin typeface="Courier"/>
              <a:cs typeface="Courier"/>
            </a:endParaRPr>
          </a:p>
          <a:p>
            <a:r>
              <a:rPr lang="en-US" dirty="0" smtClean="0">
                <a:solidFill>
                  <a:srgbClr val="000000"/>
                </a:solidFill>
                <a:latin typeface="Courier"/>
                <a:cs typeface="Courier"/>
              </a:rPr>
              <a:t>  </a:t>
            </a:r>
            <a:r>
              <a:rPr lang="en-US" dirty="0" err="1" smtClean="0">
                <a:solidFill>
                  <a:srgbClr val="000000"/>
                </a:solidFill>
                <a:latin typeface="Courier"/>
                <a:cs typeface="Courier"/>
              </a:rPr>
              <a:t>forall(i</a:t>
            </a:r>
            <a:r>
              <a:rPr lang="en-US" dirty="0" smtClean="0">
                <a:solidFill>
                  <a:srgbClr val="000000"/>
                </a:solidFill>
                <a:latin typeface="Courier"/>
                <a:cs typeface="Courier"/>
              </a:rPr>
              <a:t> in 0:N-1) {</a:t>
            </a:r>
          </a:p>
          <a:p>
            <a:r>
              <a:rPr lang="en-US" dirty="0" smtClean="0">
                <a:solidFill>
                  <a:srgbClr val="000000"/>
                </a:solidFill>
                <a:latin typeface="Courier"/>
                <a:cs typeface="Courier"/>
              </a:rPr>
              <a:t>    </a:t>
            </a:r>
            <a:r>
              <a:rPr lang="en-US" dirty="0" err="1" smtClean="0">
                <a:solidFill>
                  <a:srgbClr val="000000"/>
                </a:solidFill>
                <a:latin typeface="Courier"/>
                <a:cs typeface="Courier"/>
              </a:rPr>
              <a:t>compute_forces(part_molecules</a:t>
            </a:r>
            <a:r>
              <a:rPr lang="en-US" dirty="0" smtClean="0">
                <a:solidFill>
                  <a:srgbClr val="000000"/>
                </a:solidFill>
                <a:latin typeface="Courier"/>
                <a:cs typeface="Courier"/>
              </a:rPr>
              <a:t>) ;</a:t>
            </a:r>
          </a:p>
          <a:p>
            <a:r>
              <a:rPr lang="en-US" dirty="0" smtClean="0">
                <a:solidFill>
                  <a:srgbClr val="000000"/>
                </a:solidFill>
                <a:latin typeface="Courier"/>
                <a:cs typeface="Courier"/>
              </a:rPr>
              <a:t>  }</a:t>
            </a:r>
            <a:endParaRPr lang="en-US" dirty="0">
              <a:solidFill>
                <a:srgbClr val="000000"/>
              </a:solidFill>
              <a:latin typeface="Courier"/>
              <a:cs typeface="Courie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r>
              <a:rPr lang="en-US" dirty="0" smtClean="0">
                <a:ea typeface="ＭＳ Ｐゴシック" pitchFamily="-110" charset="-128"/>
                <a:cs typeface="ＭＳ Ｐゴシック" pitchFamily="-110" charset="-128"/>
              </a:rPr>
              <a:t>Autotuning Search </a:t>
            </a:r>
            <a:r>
              <a:rPr lang="en-US" dirty="0">
                <a:ea typeface="ＭＳ Ｐゴシック" pitchFamily="-110" charset="-128"/>
                <a:cs typeface="ＭＳ Ｐゴシック" pitchFamily="-110" charset="-128"/>
              </a:rPr>
              <a:t>Spaces</a:t>
            </a:r>
          </a:p>
        </p:txBody>
      </p:sp>
      <p:pic>
        <p:nvPicPr>
          <p:cNvPr id="136196" name="Picture 4"/>
          <p:cNvPicPr>
            <a:picLocks noChangeAspect="1" noChangeArrowheads="1"/>
          </p:cNvPicPr>
          <p:nvPr/>
        </p:nvPicPr>
        <p:blipFill>
          <a:blip r:embed="rId3"/>
          <a:srcRect/>
          <a:stretch>
            <a:fillRect/>
          </a:stretch>
        </p:blipFill>
        <p:spPr bwMode="auto">
          <a:xfrm>
            <a:off x="381000" y="1514475"/>
            <a:ext cx="3876675" cy="2981325"/>
          </a:xfrm>
          <a:prstGeom prst="rect">
            <a:avLst/>
          </a:prstGeom>
          <a:noFill/>
          <a:ln w="9525">
            <a:noFill/>
            <a:miter lim="800000"/>
            <a:headEnd/>
            <a:tailEnd/>
          </a:ln>
        </p:spPr>
      </p:pic>
      <p:sp>
        <p:nvSpPr>
          <p:cNvPr id="136197" name="Text Box 5"/>
          <p:cNvSpPr txBox="1">
            <a:spLocks noChangeArrowheads="1"/>
          </p:cNvSpPr>
          <p:nvPr/>
        </p:nvSpPr>
        <p:spPr bwMode="auto">
          <a:xfrm>
            <a:off x="3429000" y="6211669"/>
            <a:ext cx="5715000" cy="646331"/>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000" dirty="0">
                <a:solidFill>
                  <a:srgbClr val="000000"/>
                </a:solidFill>
                <a:latin typeface="Arial" pitchFamily="-110" charset="0"/>
              </a:rPr>
              <a:t>T. </a:t>
            </a:r>
            <a:r>
              <a:rPr lang="en-US" sz="1000" dirty="0" err="1">
                <a:solidFill>
                  <a:srgbClr val="000000"/>
                </a:solidFill>
                <a:latin typeface="Arial" pitchFamily="-110" charset="0"/>
              </a:rPr>
              <a:t>Kisuki</a:t>
            </a:r>
            <a:r>
              <a:rPr lang="en-US" sz="1000" dirty="0">
                <a:solidFill>
                  <a:srgbClr val="000000"/>
                </a:solidFill>
                <a:latin typeface="Arial" pitchFamily="-110" charset="0"/>
              </a:rPr>
              <a:t> and P. M. W. </a:t>
            </a:r>
            <a:r>
              <a:rPr lang="en-US" sz="1000" dirty="0" err="1">
                <a:solidFill>
                  <a:srgbClr val="000000"/>
                </a:solidFill>
                <a:latin typeface="Arial" pitchFamily="-110" charset="0"/>
              </a:rPr>
              <a:t>Knijnenburg</a:t>
            </a:r>
            <a:r>
              <a:rPr lang="en-US" sz="1000" dirty="0">
                <a:solidFill>
                  <a:srgbClr val="000000"/>
                </a:solidFill>
                <a:latin typeface="Arial" pitchFamily="-110" charset="0"/>
              </a:rPr>
              <a:t> and Michael F. P. O'Boyle</a:t>
            </a:r>
          </a:p>
          <a:p>
            <a:pPr algn="l" eaLnBrk="1" hangingPunct="1">
              <a:spcBef>
                <a:spcPct val="30000"/>
              </a:spcBef>
            </a:pPr>
            <a:r>
              <a:rPr lang="en-US" sz="1000" dirty="0" smtClean="0">
                <a:solidFill>
                  <a:srgbClr val="000000"/>
                </a:solidFill>
                <a:latin typeface="Arial" pitchFamily="-110" charset="0"/>
              </a:rPr>
              <a:t>Combined </a:t>
            </a:r>
            <a:r>
              <a:rPr lang="en-US" sz="1000" dirty="0">
                <a:solidFill>
                  <a:srgbClr val="000000"/>
                </a:solidFill>
                <a:latin typeface="Arial" pitchFamily="-110" charset="0"/>
              </a:rPr>
              <a:t>Selection of Tile Sizes and Unroll Factors Using Iterative Compilation.</a:t>
            </a:r>
          </a:p>
          <a:p>
            <a:pPr algn="l" eaLnBrk="1" hangingPunct="1">
              <a:spcBef>
                <a:spcPct val="30000"/>
              </a:spcBef>
            </a:pPr>
            <a:r>
              <a:rPr lang="en-US" sz="1000" dirty="0">
                <a:solidFill>
                  <a:srgbClr val="000000"/>
                </a:solidFill>
                <a:latin typeface="Arial" pitchFamily="-110" charset="0"/>
              </a:rPr>
              <a:t>In IEEE PACT, pages 237-248, 2000.</a:t>
            </a:r>
          </a:p>
        </p:txBody>
      </p:sp>
      <p:sp>
        <p:nvSpPr>
          <p:cNvPr id="915462" name="Text Box 6"/>
          <p:cNvSpPr txBox="1">
            <a:spLocks noChangeArrowheads="1"/>
          </p:cNvSpPr>
          <p:nvPr/>
        </p:nvSpPr>
        <p:spPr bwMode="auto">
          <a:xfrm>
            <a:off x="0" y="1447800"/>
            <a:ext cx="4038600" cy="641350"/>
          </a:xfrm>
          <a:prstGeom prst="rect">
            <a:avLst/>
          </a:prstGeom>
          <a:noFill/>
          <a:ln w="9525">
            <a:noFill/>
            <a:miter lim="800000"/>
            <a:headEnd/>
            <a:tailEnd/>
          </a:ln>
          <a:effectLst/>
        </p:spPr>
        <p:txBody>
          <a:bodyPr>
            <a:prstTxWarp prst="textNoShape">
              <a:avLst/>
            </a:prstTxWarp>
            <a:spAutoFit/>
          </a:bodyPr>
          <a:lstStyle/>
          <a:p>
            <a:pPr algn="l" eaLnBrk="1" hangingPunct="1">
              <a:spcBef>
                <a:spcPct val="50000"/>
              </a:spcBef>
              <a:defRPr/>
            </a:pPr>
            <a:r>
              <a:rPr lang="en-US" sz="1800">
                <a:effectLst>
                  <a:outerShdw blurRad="38100" dist="38100" dir="2700000" algn="tl">
                    <a:srgbClr val="DDDDDD"/>
                  </a:outerShdw>
                </a:effectLst>
                <a:latin typeface="Times New Roman" pitchFamily="-112" charset="0"/>
              </a:rPr>
              <a:t>Exe</a:t>
            </a:r>
            <a:r>
              <a:rPr lang="en-US" sz="1800">
                <a:latin typeface="Times New Roman" pitchFamily="-112" charset="0"/>
              </a:rPr>
              <a:t>cution Time of Matrix Multiplication for Unrolling and Tiling</a:t>
            </a:r>
          </a:p>
        </p:txBody>
      </p:sp>
      <p:pic>
        <p:nvPicPr>
          <p:cNvPr id="136199" name="Picture 7"/>
          <p:cNvPicPr>
            <a:picLocks noChangeAspect="1" noChangeArrowheads="1"/>
          </p:cNvPicPr>
          <p:nvPr/>
        </p:nvPicPr>
        <p:blipFill>
          <a:blip r:embed="rId4"/>
          <a:srcRect l="7990" t="27534" r="7329" b="23006"/>
          <a:stretch>
            <a:fillRect/>
          </a:stretch>
        </p:blipFill>
        <p:spPr bwMode="auto">
          <a:xfrm>
            <a:off x="4267200" y="762000"/>
            <a:ext cx="4572000" cy="3781425"/>
          </a:xfrm>
          <a:prstGeom prst="rect">
            <a:avLst/>
          </a:prstGeom>
          <a:noFill/>
          <a:ln w="9525">
            <a:noFill/>
            <a:miter lim="800000"/>
            <a:headEnd/>
            <a:tailEnd/>
          </a:ln>
        </p:spPr>
      </p:pic>
      <p:sp>
        <p:nvSpPr>
          <p:cNvPr id="7" name="TextBox 6"/>
          <p:cNvSpPr txBox="1"/>
          <p:nvPr/>
        </p:nvSpPr>
        <p:spPr>
          <a:xfrm>
            <a:off x="321139" y="4953000"/>
            <a:ext cx="8501721" cy="523220"/>
          </a:xfrm>
          <a:prstGeom prst="rect">
            <a:avLst/>
          </a:prstGeom>
          <a:solidFill>
            <a:srgbClr val="008000"/>
          </a:solidFill>
        </p:spPr>
        <p:txBody>
          <a:bodyPr wrap="none" rtlCol="0">
            <a:spAutoFit/>
          </a:bodyPr>
          <a:lstStyle/>
          <a:p>
            <a:r>
              <a:rPr lang="en-US" sz="2800" dirty="0" smtClean="0"/>
              <a:t>Architecture enables simple and effective </a:t>
            </a:r>
            <a:r>
              <a:rPr lang="en-US" sz="2800" dirty="0" err="1" smtClean="0"/>
              <a:t>autotuning</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Performance of Auto-tuner</a:t>
            </a:r>
          </a:p>
        </p:txBody>
      </p:sp>
      <p:graphicFrame>
        <p:nvGraphicFramePr>
          <p:cNvPr id="917508" name="Group 4"/>
          <p:cNvGraphicFramePr>
            <a:graphicFrameLocks noGrp="1"/>
          </p:cNvGraphicFramePr>
          <p:nvPr/>
        </p:nvGraphicFramePr>
        <p:xfrm>
          <a:off x="381000" y="1371600"/>
          <a:ext cx="8458200" cy="4064001"/>
        </p:xfrm>
        <a:graphic>
          <a:graphicData uri="http://schemas.openxmlformats.org/drawingml/2006/table">
            <a:tbl>
              <a:tblPr/>
              <a:tblGrid>
                <a:gridCol w="1676400"/>
                <a:gridCol w="1066800"/>
                <a:gridCol w="1447800"/>
                <a:gridCol w="1600200"/>
                <a:gridCol w="1371600"/>
                <a:gridCol w="1295400"/>
              </a:tblGrid>
              <a:tr h="58102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ahoma" pitchFamily="-107" charset="0"/>
                      </a:endParaRP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Conv2D</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SGEMM</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FFT3D</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SUmb</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943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107" charset="0"/>
                        </a:rPr>
                        <a:t>Cell</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Auto</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96.4</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129</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00"/>
                          </a:solidFill>
                          <a:effectLst/>
                          <a:latin typeface="Tahoma" pitchFamily="-107" charset="0"/>
                        </a:rPr>
                        <a:t>57</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10.5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810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Hand</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00"/>
                          </a:solidFill>
                          <a:effectLst/>
                          <a:latin typeface="Tahoma" pitchFamily="-107" charset="0"/>
                        </a:rPr>
                        <a:t>85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119</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54</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00"/>
                        </a:solidFill>
                        <a:effectLst/>
                        <a:latin typeface="Tahoma" pitchFamily="-107" charset="0"/>
                      </a:endParaRP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8102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Cluster</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Auto</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26.7</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91.3</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00"/>
                          </a:solidFill>
                          <a:effectLst/>
                          <a:latin typeface="Tahoma" pitchFamily="-107" charset="0"/>
                        </a:rPr>
                        <a:t>5.5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1.65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810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Hand</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24</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90</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5.5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rgbClr val="000000"/>
                        </a:solidFill>
                        <a:effectLst/>
                        <a:latin typeface="Tahoma" pitchFamily="-107" charset="0"/>
                      </a:endParaRP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943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Cluster of PS3s</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Auto</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19.5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32.4</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0.55</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0.49</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810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Hand</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19</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30</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ahoma" pitchFamily="-107" charset="0"/>
                        </a:rPr>
                        <a:t>0.23</a:t>
                      </a: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ahoma" pitchFamily="-107" charset="0"/>
                      </a:endParaRPr>
                    </a:p>
                  </a:txBody>
                  <a:tcP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298" name="Text Box 58"/>
          <p:cNvSpPr txBox="1">
            <a:spLocks noChangeArrowheads="1"/>
          </p:cNvSpPr>
          <p:nvPr/>
        </p:nvSpPr>
        <p:spPr bwMode="auto">
          <a:xfrm>
            <a:off x="609600" y="5573713"/>
            <a:ext cx="7467600" cy="954087"/>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en-US" sz="1400" dirty="0">
                <a:solidFill>
                  <a:srgbClr val="000000"/>
                </a:solidFill>
                <a:latin typeface="Arial" pitchFamily="-110" charset="0"/>
              </a:rPr>
              <a:t>Measured Raw Performance of Benchmarks: auto-tuner vs. hand-tuned version in GFLOPS.</a:t>
            </a:r>
          </a:p>
          <a:p>
            <a:pPr algn="l" eaLnBrk="1" hangingPunct="1">
              <a:spcBef>
                <a:spcPct val="50000"/>
              </a:spcBef>
            </a:pPr>
            <a:r>
              <a:rPr lang="en-US" sz="1400" dirty="0">
                <a:solidFill>
                  <a:srgbClr val="000000"/>
                </a:solidFill>
                <a:latin typeface="Arial" pitchFamily="-110" charset="0"/>
              </a:rPr>
              <a:t>For FFT3D, performances is with fusion of leaf tasks.</a:t>
            </a:r>
          </a:p>
          <a:p>
            <a:pPr algn="l" eaLnBrk="1" hangingPunct="1">
              <a:spcBef>
                <a:spcPct val="50000"/>
              </a:spcBef>
            </a:pPr>
            <a:r>
              <a:rPr lang="en-US" sz="1400" dirty="0" err="1">
                <a:solidFill>
                  <a:srgbClr val="000000"/>
                </a:solidFill>
                <a:latin typeface="Arial" pitchFamily="-110" charset="0"/>
              </a:rPr>
              <a:t>SUmb</a:t>
            </a:r>
            <a:r>
              <a:rPr lang="en-US" sz="1400" dirty="0">
                <a:solidFill>
                  <a:srgbClr val="000000"/>
                </a:solidFill>
                <a:latin typeface="Arial" pitchFamily="-110" charset="0"/>
              </a:rPr>
              <a:t> is too complicated to be hand-tuned.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legacy codes?</a:t>
            </a:r>
            <a:endParaRPr lang="en-US" dirty="0"/>
          </a:p>
        </p:txBody>
      </p:sp>
      <p:sp>
        <p:nvSpPr>
          <p:cNvPr id="3" name="Content Placeholder 2"/>
          <p:cNvSpPr>
            <a:spLocks noGrp="1"/>
          </p:cNvSpPr>
          <p:nvPr>
            <p:ph idx="1"/>
          </p:nvPr>
        </p:nvSpPr>
        <p:spPr>
          <a:xfrm>
            <a:off x="457200" y="1600200"/>
            <a:ext cx="8686800" cy="4724400"/>
          </a:xfrm>
        </p:spPr>
        <p:txBody>
          <a:bodyPr/>
          <a:lstStyle/>
          <a:p>
            <a:r>
              <a:rPr lang="en-US" dirty="0" smtClean="0"/>
              <a:t>They will continue to run – faster than they do now</a:t>
            </a:r>
          </a:p>
          <a:p>
            <a:r>
              <a:rPr lang="en-US" dirty="0" smtClean="0"/>
              <a:t>But…</a:t>
            </a:r>
          </a:p>
          <a:p>
            <a:pPr lvl="1"/>
            <a:r>
              <a:rPr lang="en-US" dirty="0" smtClean="0"/>
              <a:t>They don’t have enough parallelism to begin to fill the machine</a:t>
            </a:r>
          </a:p>
          <a:p>
            <a:pPr lvl="1"/>
            <a:r>
              <a:rPr lang="en-US" dirty="0" smtClean="0"/>
              <a:t>Their lack of locality will cause them to bottleneck on global bandwidth</a:t>
            </a:r>
          </a:p>
          <a:p>
            <a:r>
              <a:rPr lang="en-US" dirty="0" smtClean="0"/>
              <a:t>As they are ported to the new model</a:t>
            </a:r>
          </a:p>
          <a:p>
            <a:pPr lvl="1"/>
            <a:r>
              <a:rPr lang="en-US" dirty="0" smtClean="0"/>
              <a:t>The constituent equations will remain largely unchanged</a:t>
            </a:r>
          </a:p>
          <a:p>
            <a:pPr lvl="1"/>
            <a:r>
              <a:rPr lang="en-US" dirty="0" smtClean="0"/>
              <a:t>The solution methods will evolve to the new cost model</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The Power Challenge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686800" cy="584776"/>
          </a:xfrm>
        </p:spPr>
        <p:txBody>
          <a:bodyPr/>
          <a:lstStyle/>
          <a:p>
            <a:r>
              <a:rPr lang="en-US" dirty="0" smtClean="0"/>
              <a:t>Addressing The Power Challenge (LOO)</a:t>
            </a:r>
            <a:endParaRPr lang="en-US" dirty="0"/>
          </a:p>
        </p:txBody>
      </p:sp>
      <p:sp>
        <p:nvSpPr>
          <p:cNvPr id="3" name="Content Placeholder 2"/>
          <p:cNvSpPr>
            <a:spLocks noGrp="1"/>
          </p:cNvSpPr>
          <p:nvPr>
            <p:ph idx="1"/>
          </p:nvPr>
        </p:nvSpPr>
        <p:spPr>
          <a:xfrm>
            <a:off x="457200" y="1600200"/>
            <a:ext cx="8686800" cy="4724400"/>
          </a:xfrm>
        </p:spPr>
        <p:txBody>
          <a:bodyPr/>
          <a:lstStyle/>
          <a:p>
            <a:r>
              <a:rPr lang="en-US" dirty="0" smtClean="0"/>
              <a:t>Locality</a:t>
            </a:r>
          </a:p>
          <a:p>
            <a:pPr lvl="1"/>
            <a:r>
              <a:rPr lang="en-US" dirty="0" smtClean="0"/>
              <a:t>Bulk of data must be accessed from nearby memories (2pJ) not across the chip (150pJ) off chip (300pJ) or across the system (1nJ)</a:t>
            </a:r>
          </a:p>
          <a:p>
            <a:pPr lvl="1"/>
            <a:r>
              <a:rPr lang="en-US" dirty="0" smtClean="0"/>
              <a:t>A</a:t>
            </a:r>
            <a:r>
              <a:rPr lang="en-US" dirty="0" smtClean="0"/>
              <a:t>pplication, programming system, and architecture must work together to exploit locality</a:t>
            </a:r>
          </a:p>
          <a:p>
            <a:r>
              <a:rPr lang="en-US" dirty="0" smtClean="0"/>
              <a:t>Overhead</a:t>
            </a:r>
          </a:p>
          <a:p>
            <a:pPr lvl="1"/>
            <a:r>
              <a:rPr lang="en-US" dirty="0" smtClean="0"/>
              <a:t>Bulk of execution energy must go to carrying out the operation not scheduling instructions (100x today)</a:t>
            </a:r>
          </a:p>
          <a:p>
            <a:r>
              <a:rPr lang="en-US" dirty="0" smtClean="0"/>
              <a:t>Optimization</a:t>
            </a:r>
          </a:p>
          <a:p>
            <a:pPr lvl="1"/>
            <a:r>
              <a:rPr lang="en-US" dirty="0" smtClean="0"/>
              <a:t>At all levels to operate efficiently</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Locality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AutoShape 14"/>
          <p:cNvSpPr>
            <a:spLocks noChangeArrowheads="1"/>
          </p:cNvSpPr>
          <p:nvPr/>
        </p:nvSpPr>
        <p:spPr bwMode="auto">
          <a:xfrm rot="10800000">
            <a:off x="2621447" y="2395295"/>
            <a:ext cx="3901108" cy="3691468"/>
          </a:xfrm>
          <a:prstGeom prst="roundRect">
            <a:avLst>
              <a:gd name="adj" fmla="val 5979"/>
            </a:avLst>
          </a:prstGeom>
          <a:gradFill flip="none" rotWithShape="1">
            <a:gsLst>
              <a:gs pos="0">
                <a:schemeClr val="bg1">
                  <a:lumMod val="50000"/>
                  <a:lumOff val="50000"/>
                  <a:alpha val="62000"/>
                </a:schemeClr>
              </a:gs>
              <a:gs pos="100000">
                <a:schemeClr val="bg1">
                  <a:lumMod val="75000"/>
                  <a:lumOff val="25000"/>
                  <a:alpha val="25000"/>
                </a:schemeClr>
              </a:gs>
            </a:gsLst>
            <a:lin ang="16200000" scaled="1"/>
            <a:tileRect/>
          </a:gradFill>
          <a:ln w="9525" algn="ctr">
            <a:gradFill>
              <a:gsLst>
                <a:gs pos="0">
                  <a:schemeClr val="bg2">
                    <a:alpha val="22000"/>
                  </a:schemeClr>
                </a:gs>
                <a:gs pos="100000">
                  <a:srgbClr val="949494"/>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defRPr/>
            </a:pPr>
            <a:endParaRPr lang="en-US" sz="1000" b="1" dirty="0">
              <a:solidFill>
                <a:schemeClr val="bg1"/>
              </a:solidFill>
              <a:ea typeface="MS PGothic" pitchFamily="34" charset="-128"/>
            </a:endParaRPr>
          </a:p>
        </p:txBody>
      </p:sp>
      <p:sp>
        <p:nvSpPr>
          <p:cNvPr id="44" name="AutoShape 14"/>
          <p:cNvSpPr>
            <a:spLocks noChangeArrowheads="1"/>
          </p:cNvSpPr>
          <p:nvPr/>
        </p:nvSpPr>
        <p:spPr bwMode="auto">
          <a:xfrm rot="10800000">
            <a:off x="2694348" y="2484582"/>
            <a:ext cx="3755303" cy="3509816"/>
          </a:xfrm>
          <a:prstGeom prst="roundRect">
            <a:avLst>
              <a:gd name="adj" fmla="val 4139"/>
            </a:avLst>
          </a:prstGeom>
          <a:solidFill>
            <a:srgbClr val="8000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defRPr/>
            </a:pPr>
            <a:endParaRPr lang="en-US" sz="1000" b="1" dirty="0">
              <a:solidFill>
                <a:schemeClr val="bg1"/>
              </a:solidFill>
              <a:ea typeface="MS PGothic" pitchFamily="34" charset="-128"/>
            </a:endParaRPr>
          </a:p>
        </p:txBody>
      </p:sp>
      <p:sp>
        <p:nvSpPr>
          <p:cNvPr id="2" name="Title 1"/>
          <p:cNvSpPr>
            <a:spLocks noGrp="1"/>
          </p:cNvSpPr>
          <p:nvPr>
            <p:ph type="title"/>
          </p:nvPr>
        </p:nvSpPr>
        <p:spPr>
          <a:xfrm>
            <a:off x="457730" y="275167"/>
            <a:ext cx="7670271" cy="1446550"/>
          </a:xfrm>
        </p:spPr>
        <p:txBody>
          <a:bodyPr/>
          <a:lstStyle/>
          <a:p>
            <a:pPr lvl="1"/>
            <a:r>
              <a:rPr lang="en-US" dirty="0" smtClean="0"/>
              <a:t>The High Cost of Data Movement</a:t>
            </a:r>
            <a:br>
              <a:rPr lang="en-US" dirty="0" smtClean="0"/>
            </a:br>
            <a:r>
              <a:rPr lang="en-US" sz="2800" b="0" dirty="0" smtClean="0">
                <a:solidFill>
                  <a:schemeClr val="bg2"/>
                </a:solidFill>
              </a:rPr>
              <a:t>Fetching operands costs more than computing on them</a:t>
            </a:r>
            <a:endParaRPr lang="en-US" b="0" dirty="0">
              <a:solidFill>
                <a:schemeClr val="bg2"/>
              </a:solidFill>
            </a:endParaRPr>
          </a:p>
        </p:txBody>
      </p:sp>
      <p:cxnSp>
        <p:nvCxnSpPr>
          <p:cNvPr id="5" name="Straight Arrow Connector 4"/>
          <p:cNvCxnSpPr/>
          <p:nvPr/>
        </p:nvCxnSpPr>
        <p:spPr>
          <a:xfrm>
            <a:off x="2628900" y="2150471"/>
            <a:ext cx="3886200" cy="221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5078" y="1720392"/>
            <a:ext cx="783135" cy="352756"/>
          </a:xfrm>
          <a:prstGeom prst="rect">
            <a:avLst/>
          </a:prstGeom>
          <a:noFill/>
        </p:spPr>
        <p:txBody>
          <a:bodyPr wrap="none" lIns="105503" tIns="52752" rIns="105503" bIns="52752" rtlCol="0">
            <a:spAutoFit/>
          </a:bodyPr>
          <a:lstStyle/>
          <a:p>
            <a:pPr algn="ctr"/>
            <a:r>
              <a:rPr lang="en-US" sz="1600" dirty="0" smtClean="0"/>
              <a:t>20mm</a:t>
            </a:r>
            <a:endParaRPr lang="en-US" sz="1600" dirty="0"/>
          </a:p>
        </p:txBody>
      </p:sp>
      <p:cxnSp>
        <p:nvCxnSpPr>
          <p:cNvPr id="7" name="Straight Connector 6"/>
          <p:cNvCxnSpPr/>
          <p:nvPr/>
        </p:nvCxnSpPr>
        <p:spPr>
          <a:xfrm rot="5400000">
            <a:off x="1274196" y="4363019"/>
            <a:ext cx="3048000" cy="0"/>
          </a:xfrm>
          <a:prstGeom prst="line">
            <a:avLst/>
          </a:prstGeom>
          <a:ln w="31750">
            <a:solidFill>
              <a:srgbClr val="21C5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2784349" y="5877784"/>
            <a:ext cx="3513833" cy="0"/>
          </a:xfrm>
          <a:prstGeom prst="line">
            <a:avLst/>
          </a:prstGeom>
          <a:ln w="31750">
            <a:solidFill>
              <a:srgbClr val="21C5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163948" y="2750222"/>
            <a:ext cx="319440" cy="0"/>
          </a:xfrm>
          <a:prstGeom prst="line">
            <a:avLst/>
          </a:prstGeom>
          <a:ln w="31750">
            <a:solidFill>
              <a:srgbClr val="21C5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36628" y="3442342"/>
            <a:ext cx="1703679" cy="0"/>
          </a:xfrm>
          <a:prstGeom prst="line">
            <a:avLst/>
          </a:prstGeom>
          <a:ln w="31750">
            <a:solidFill>
              <a:srgbClr val="21C5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0437" y="2393054"/>
            <a:ext cx="1068369" cy="553836"/>
          </a:xfrm>
          <a:prstGeom prst="rect">
            <a:avLst/>
          </a:prstGeom>
          <a:noFill/>
        </p:spPr>
        <p:txBody>
          <a:bodyPr wrap="none" lIns="105503" tIns="52752" rIns="105503" bIns="52752" rtlCol="0">
            <a:spAutoFit/>
          </a:bodyPr>
          <a:lstStyle/>
          <a:p>
            <a:pPr algn="r">
              <a:lnSpc>
                <a:spcPct val="90000"/>
              </a:lnSpc>
            </a:pPr>
            <a:r>
              <a:rPr lang="en-US" sz="1600" dirty="0" smtClean="0">
                <a:solidFill>
                  <a:schemeClr val="bg2"/>
                </a:solidFill>
              </a:rPr>
              <a:t>64-bit DP</a:t>
            </a:r>
          </a:p>
          <a:p>
            <a:pPr algn="r">
              <a:lnSpc>
                <a:spcPct val="90000"/>
              </a:lnSpc>
            </a:pPr>
            <a:r>
              <a:rPr lang="en-US" sz="1600" dirty="0" smtClean="0">
                <a:solidFill>
                  <a:schemeClr val="bg2"/>
                </a:solidFill>
              </a:rPr>
              <a:t>20pJ</a:t>
            </a:r>
            <a:endParaRPr lang="en-US" sz="1600" dirty="0">
              <a:solidFill>
                <a:schemeClr val="bg2"/>
              </a:solidFill>
            </a:endParaRPr>
          </a:p>
        </p:txBody>
      </p:sp>
      <p:sp>
        <p:nvSpPr>
          <p:cNvPr id="12" name="Rectangle 11"/>
          <p:cNvSpPr/>
          <p:nvPr/>
        </p:nvSpPr>
        <p:spPr>
          <a:xfrm>
            <a:off x="2716843" y="2592280"/>
            <a:ext cx="159603" cy="159602"/>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solidFill>
                <a:schemeClr val="bg2"/>
              </a:solidFill>
            </a:endParaRPr>
          </a:p>
        </p:txBody>
      </p:sp>
      <p:sp>
        <p:nvSpPr>
          <p:cNvPr id="13" name="TextBox 12"/>
          <p:cNvSpPr txBox="1"/>
          <p:nvPr/>
        </p:nvSpPr>
        <p:spPr>
          <a:xfrm>
            <a:off x="3427697" y="2499334"/>
            <a:ext cx="803335" cy="383533"/>
          </a:xfrm>
          <a:prstGeom prst="rect">
            <a:avLst/>
          </a:prstGeom>
          <a:noFill/>
        </p:spPr>
        <p:txBody>
          <a:bodyPr wrap="none" lIns="105503" tIns="52752" rIns="105503" bIns="52752" rtlCol="0">
            <a:spAutoFit/>
          </a:bodyPr>
          <a:lstStyle/>
          <a:p>
            <a:pPr algn="ctr"/>
            <a:r>
              <a:rPr lang="en-US" b="1" dirty="0" smtClean="0">
                <a:solidFill>
                  <a:srgbClr val="11C1FF"/>
                </a:solidFill>
              </a:rPr>
              <a:t>26 </a:t>
            </a:r>
            <a:r>
              <a:rPr lang="en-US" b="1" dirty="0" err="1" smtClean="0">
                <a:solidFill>
                  <a:srgbClr val="11C1FF"/>
                </a:solidFill>
              </a:rPr>
              <a:t>pJ</a:t>
            </a:r>
            <a:endParaRPr lang="en-US" b="1" dirty="0">
              <a:solidFill>
                <a:srgbClr val="11C1FF"/>
              </a:solidFill>
            </a:endParaRPr>
          </a:p>
        </p:txBody>
      </p:sp>
      <p:sp>
        <p:nvSpPr>
          <p:cNvPr id="14" name="TextBox 13"/>
          <p:cNvSpPr txBox="1"/>
          <p:nvPr/>
        </p:nvSpPr>
        <p:spPr>
          <a:xfrm>
            <a:off x="4481717" y="2499334"/>
            <a:ext cx="931713" cy="383533"/>
          </a:xfrm>
          <a:prstGeom prst="rect">
            <a:avLst/>
          </a:prstGeom>
          <a:noFill/>
        </p:spPr>
        <p:txBody>
          <a:bodyPr wrap="none" lIns="105503" tIns="52752" rIns="105503" bIns="52752" rtlCol="0">
            <a:spAutoFit/>
          </a:bodyPr>
          <a:lstStyle/>
          <a:p>
            <a:pPr algn="ctr"/>
            <a:r>
              <a:rPr lang="en-US" b="1" dirty="0" smtClean="0">
                <a:solidFill>
                  <a:srgbClr val="11C1FF"/>
                </a:solidFill>
              </a:rPr>
              <a:t>256 </a:t>
            </a:r>
            <a:r>
              <a:rPr lang="en-US" b="1" dirty="0" err="1" smtClean="0">
                <a:solidFill>
                  <a:srgbClr val="11C1FF"/>
                </a:solidFill>
              </a:rPr>
              <a:t>pJ</a:t>
            </a:r>
            <a:endParaRPr lang="en-US" b="1" dirty="0">
              <a:solidFill>
                <a:srgbClr val="11C1FF"/>
              </a:solidFill>
            </a:endParaRPr>
          </a:p>
        </p:txBody>
      </p:sp>
      <p:sp>
        <p:nvSpPr>
          <p:cNvPr id="15" name="TextBox 14"/>
          <p:cNvSpPr txBox="1"/>
          <p:nvPr/>
        </p:nvSpPr>
        <p:spPr>
          <a:xfrm>
            <a:off x="3052096" y="5410042"/>
            <a:ext cx="674957" cy="383533"/>
          </a:xfrm>
          <a:prstGeom prst="rect">
            <a:avLst/>
          </a:prstGeom>
          <a:noFill/>
        </p:spPr>
        <p:txBody>
          <a:bodyPr wrap="none" lIns="105503" tIns="52752" rIns="105503" bIns="52752" rtlCol="0">
            <a:spAutoFit/>
          </a:bodyPr>
          <a:lstStyle/>
          <a:p>
            <a:pPr algn="ctr"/>
            <a:r>
              <a:rPr lang="en-US" b="1" dirty="0" smtClean="0">
                <a:solidFill>
                  <a:srgbClr val="11C1FF"/>
                </a:solidFill>
              </a:rPr>
              <a:t>1 </a:t>
            </a:r>
            <a:r>
              <a:rPr lang="en-US" b="1" dirty="0" err="1" smtClean="0">
                <a:solidFill>
                  <a:srgbClr val="11C1FF"/>
                </a:solidFill>
              </a:rPr>
              <a:t>nJ</a:t>
            </a:r>
            <a:endParaRPr lang="en-US" b="1" dirty="0">
              <a:solidFill>
                <a:srgbClr val="11C1FF"/>
              </a:solidFill>
            </a:endParaRPr>
          </a:p>
        </p:txBody>
      </p:sp>
      <p:sp>
        <p:nvSpPr>
          <p:cNvPr id="16" name="Rectangle 15"/>
          <p:cNvSpPr/>
          <p:nvPr/>
        </p:nvSpPr>
        <p:spPr>
          <a:xfrm>
            <a:off x="6311648" y="3548822"/>
            <a:ext cx="425920" cy="212960"/>
          </a:xfrm>
          <a:prstGeom prst="rect">
            <a:avLst/>
          </a:prstGeom>
          <a:solidFill>
            <a:schemeClr val="bg1"/>
          </a:solidFill>
          <a:ln>
            <a:solidFill>
              <a:srgbClr val="21C5FF"/>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solidFill>
                <a:srgbClr val="000000"/>
              </a:solidFill>
            </a:endParaRPr>
          </a:p>
        </p:txBody>
      </p:sp>
      <p:sp>
        <p:nvSpPr>
          <p:cNvPr id="17" name="TextBox 16"/>
          <p:cNvSpPr txBox="1"/>
          <p:nvPr/>
        </p:nvSpPr>
        <p:spPr>
          <a:xfrm>
            <a:off x="5426950" y="3395177"/>
            <a:ext cx="931713" cy="383533"/>
          </a:xfrm>
          <a:prstGeom prst="rect">
            <a:avLst/>
          </a:prstGeom>
          <a:noFill/>
        </p:spPr>
        <p:txBody>
          <a:bodyPr wrap="none" lIns="105503" tIns="52752" rIns="105503" bIns="52752" rtlCol="0">
            <a:spAutoFit/>
          </a:bodyPr>
          <a:lstStyle/>
          <a:p>
            <a:pPr algn="ctr"/>
            <a:r>
              <a:rPr lang="en-US" b="1" dirty="0" smtClean="0">
                <a:solidFill>
                  <a:srgbClr val="11C1FF"/>
                </a:solidFill>
              </a:rPr>
              <a:t>500 </a:t>
            </a:r>
            <a:r>
              <a:rPr lang="en-US" b="1" dirty="0" err="1" smtClean="0">
                <a:solidFill>
                  <a:srgbClr val="11C1FF"/>
                </a:solidFill>
              </a:rPr>
              <a:t>pJ</a:t>
            </a:r>
            <a:endParaRPr lang="en-US" b="1" dirty="0">
              <a:solidFill>
                <a:srgbClr val="11C1FF"/>
              </a:solidFill>
            </a:endParaRPr>
          </a:p>
        </p:txBody>
      </p:sp>
      <p:sp>
        <p:nvSpPr>
          <p:cNvPr id="18" name="TextBox 17"/>
          <p:cNvSpPr txBox="1"/>
          <p:nvPr/>
        </p:nvSpPr>
        <p:spPr>
          <a:xfrm>
            <a:off x="6749129" y="3335605"/>
            <a:ext cx="1044053" cy="775435"/>
          </a:xfrm>
          <a:prstGeom prst="rect">
            <a:avLst/>
          </a:prstGeom>
          <a:noFill/>
        </p:spPr>
        <p:txBody>
          <a:bodyPr wrap="square" lIns="105503" tIns="52752" rIns="105503" bIns="52752" rtlCol="0">
            <a:spAutoFit/>
          </a:bodyPr>
          <a:lstStyle/>
          <a:p>
            <a:pPr>
              <a:lnSpc>
                <a:spcPct val="90000"/>
              </a:lnSpc>
            </a:pPr>
            <a:r>
              <a:rPr lang="en-US" sz="1600" dirty="0" smtClean="0">
                <a:solidFill>
                  <a:srgbClr val="000000"/>
                </a:solidFill>
              </a:rPr>
              <a:t>Efficient</a:t>
            </a:r>
          </a:p>
          <a:p>
            <a:pPr>
              <a:lnSpc>
                <a:spcPct val="90000"/>
              </a:lnSpc>
            </a:pPr>
            <a:r>
              <a:rPr lang="en-US" sz="1600" dirty="0" smtClean="0">
                <a:solidFill>
                  <a:srgbClr val="000000"/>
                </a:solidFill>
              </a:rPr>
              <a:t>off-chip link</a:t>
            </a:r>
            <a:endParaRPr lang="en-US" sz="1600" dirty="0">
              <a:solidFill>
                <a:srgbClr val="000000"/>
              </a:solidFill>
            </a:endParaRPr>
          </a:p>
        </p:txBody>
      </p:sp>
      <p:sp>
        <p:nvSpPr>
          <p:cNvPr id="19" name="TextBox 18"/>
          <p:cNvSpPr txBox="1"/>
          <p:nvPr/>
        </p:nvSpPr>
        <p:spPr>
          <a:xfrm>
            <a:off x="4223482" y="6146166"/>
            <a:ext cx="726328" cy="352756"/>
          </a:xfrm>
          <a:prstGeom prst="rect">
            <a:avLst/>
          </a:prstGeom>
          <a:noFill/>
        </p:spPr>
        <p:txBody>
          <a:bodyPr wrap="none" lIns="105503" tIns="52752" rIns="105503" bIns="52752" rtlCol="0">
            <a:spAutoFit/>
          </a:bodyPr>
          <a:lstStyle/>
          <a:p>
            <a:pPr algn="ctr"/>
            <a:r>
              <a:rPr lang="en-US" sz="1600" dirty="0" smtClean="0"/>
              <a:t>28nm</a:t>
            </a:r>
            <a:endParaRPr lang="en-US" sz="1600" dirty="0"/>
          </a:p>
        </p:txBody>
      </p:sp>
      <p:sp>
        <p:nvSpPr>
          <p:cNvPr id="21" name="TextBox 20"/>
          <p:cNvSpPr txBox="1"/>
          <p:nvPr/>
        </p:nvSpPr>
        <p:spPr>
          <a:xfrm>
            <a:off x="-110840" y="3335605"/>
            <a:ext cx="2299645" cy="553836"/>
          </a:xfrm>
          <a:prstGeom prst="rect">
            <a:avLst/>
          </a:prstGeom>
          <a:noFill/>
        </p:spPr>
        <p:txBody>
          <a:bodyPr wrap="square" lIns="105503" tIns="52752" rIns="105503" bIns="52752" rtlCol="0">
            <a:spAutoFit/>
          </a:bodyPr>
          <a:lstStyle/>
          <a:p>
            <a:pPr algn="r">
              <a:lnSpc>
                <a:spcPct val="90000"/>
              </a:lnSpc>
            </a:pPr>
            <a:r>
              <a:rPr lang="en-US" sz="1600" dirty="0" smtClean="0">
                <a:solidFill>
                  <a:schemeClr val="bg2"/>
                </a:solidFill>
              </a:rPr>
              <a:t>256-bit</a:t>
            </a:r>
          </a:p>
          <a:p>
            <a:pPr algn="r">
              <a:lnSpc>
                <a:spcPct val="90000"/>
              </a:lnSpc>
            </a:pPr>
            <a:r>
              <a:rPr lang="en-US" sz="1600" dirty="0" smtClean="0">
                <a:solidFill>
                  <a:schemeClr val="bg2"/>
                </a:solidFill>
              </a:rPr>
              <a:t>buses</a:t>
            </a:r>
            <a:endParaRPr lang="en-US" sz="1600" dirty="0">
              <a:solidFill>
                <a:schemeClr val="bg2"/>
              </a:solidFill>
            </a:endParaRPr>
          </a:p>
        </p:txBody>
      </p:sp>
      <p:cxnSp>
        <p:nvCxnSpPr>
          <p:cNvPr id="22" name="Straight Arrow Connector 21"/>
          <p:cNvCxnSpPr/>
          <p:nvPr/>
        </p:nvCxnSpPr>
        <p:spPr>
          <a:xfrm flipV="1">
            <a:off x="2165458" y="3500582"/>
            <a:ext cx="577743" cy="15908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165457" y="2733964"/>
            <a:ext cx="1124997" cy="925699"/>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65458" y="3659662"/>
            <a:ext cx="2157161" cy="1764"/>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311648" y="2590503"/>
            <a:ext cx="425920" cy="212960"/>
          </a:xfrm>
          <a:prstGeom prst="rect">
            <a:avLst/>
          </a:prstGeom>
          <a:solidFill>
            <a:schemeClr val="bg1"/>
          </a:solidFill>
          <a:ln>
            <a:solidFill>
              <a:srgbClr val="21C5FF"/>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solidFill>
                <a:srgbClr val="000000"/>
              </a:solidFill>
            </a:endParaRPr>
          </a:p>
        </p:txBody>
      </p:sp>
      <p:sp>
        <p:nvSpPr>
          <p:cNvPr id="29" name="TextBox 28"/>
          <p:cNvSpPr txBox="1"/>
          <p:nvPr/>
        </p:nvSpPr>
        <p:spPr>
          <a:xfrm>
            <a:off x="5544572" y="2499334"/>
            <a:ext cx="803335" cy="383533"/>
          </a:xfrm>
          <a:prstGeom prst="rect">
            <a:avLst/>
          </a:prstGeom>
          <a:noFill/>
        </p:spPr>
        <p:txBody>
          <a:bodyPr wrap="none" lIns="105503" tIns="52752" rIns="105503" bIns="52752" rtlCol="0">
            <a:spAutoFit/>
          </a:bodyPr>
          <a:lstStyle/>
          <a:p>
            <a:pPr algn="ctr"/>
            <a:r>
              <a:rPr lang="en-US" b="1" dirty="0" smtClean="0">
                <a:solidFill>
                  <a:srgbClr val="11C1FF"/>
                </a:solidFill>
              </a:rPr>
              <a:t>16 </a:t>
            </a:r>
            <a:r>
              <a:rPr lang="en-US" b="1" dirty="0" err="1" smtClean="0">
                <a:solidFill>
                  <a:srgbClr val="11C1FF"/>
                </a:solidFill>
              </a:rPr>
              <a:t>nJ</a:t>
            </a:r>
            <a:endParaRPr lang="en-US" b="1" dirty="0">
              <a:solidFill>
                <a:srgbClr val="11C1FF"/>
              </a:solidFill>
            </a:endParaRPr>
          </a:p>
        </p:txBody>
      </p:sp>
      <p:sp>
        <p:nvSpPr>
          <p:cNvPr id="30" name="TextBox 29"/>
          <p:cNvSpPr txBox="1"/>
          <p:nvPr/>
        </p:nvSpPr>
        <p:spPr>
          <a:xfrm>
            <a:off x="6749129" y="2393054"/>
            <a:ext cx="817198" cy="553836"/>
          </a:xfrm>
          <a:prstGeom prst="rect">
            <a:avLst/>
          </a:prstGeom>
          <a:noFill/>
        </p:spPr>
        <p:txBody>
          <a:bodyPr wrap="none" lIns="105503" tIns="52752" rIns="105503" bIns="52752" rtlCol="0">
            <a:spAutoFit/>
          </a:bodyPr>
          <a:lstStyle/>
          <a:p>
            <a:pPr>
              <a:lnSpc>
                <a:spcPct val="90000"/>
              </a:lnSpc>
            </a:pPr>
            <a:r>
              <a:rPr lang="en-US" sz="1600" dirty="0" smtClean="0">
                <a:solidFill>
                  <a:srgbClr val="000000"/>
                </a:solidFill>
              </a:rPr>
              <a:t>DRAM</a:t>
            </a:r>
          </a:p>
          <a:p>
            <a:pPr>
              <a:lnSpc>
                <a:spcPct val="90000"/>
              </a:lnSpc>
            </a:pPr>
            <a:r>
              <a:rPr lang="en-US" sz="1600" dirty="0" smtClean="0">
                <a:solidFill>
                  <a:srgbClr val="000000"/>
                </a:solidFill>
              </a:rPr>
              <a:t>Rd/</a:t>
            </a:r>
            <a:r>
              <a:rPr lang="en-US" sz="1600" dirty="0" err="1" smtClean="0">
                <a:solidFill>
                  <a:srgbClr val="000000"/>
                </a:solidFill>
              </a:rPr>
              <a:t>Wr</a:t>
            </a:r>
            <a:endParaRPr lang="en-US" sz="1600" dirty="0">
              <a:solidFill>
                <a:srgbClr val="000000"/>
              </a:solidFill>
            </a:endParaRPr>
          </a:p>
        </p:txBody>
      </p:sp>
      <p:sp>
        <p:nvSpPr>
          <p:cNvPr id="31" name="Rectangle 30"/>
          <p:cNvSpPr/>
          <p:nvPr/>
        </p:nvSpPr>
        <p:spPr>
          <a:xfrm>
            <a:off x="3221533" y="3897746"/>
            <a:ext cx="159603" cy="159602"/>
          </a:xfrm>
          <a:prstGeom prst="rect">
            <a:avLst/>
          </a:prstGeom>
          <a:solidFill>
            <a:srgbClr val="11C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cxnSp>
        <p:nvCxnSpPr>
          <p:cNvPr id="37" name="Straight Arrow Connector 36"/>
          <p:cNvCxnSpPr/>
          <p:nvPr/>
        </p:nvCxnSpPr>
        <p:spPr>
          <a:xfrm flipV="1">
            <a:off x="2165458" y="4027054"/>
            <a:ext cx="979524" cy="480089"/>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4289306"/>
            <a:ext cx="2188805" cy="553836"/>
          </a:xfrm>
          <a:prstGeom prst="rect">
            <a:avLst/>
          </a:prstGeom>
          <a:noFill/>
        </p:spPr>
        <p:txBody>
          <a:bodyPr wrap="square" lIns="105503" tIns="52752" rIns="105503" bIns="52752" rtlCol="0">
            <a:spAutoFit/>
          </a:bodyPr>
          <a:lstStyle/>
          <a:p>
            <a:pPr algn="r">
              <a:lnSpc>
                <a:spcPct val="90000"/>
              </a:lnSpc>
            </a:pPr>
            <a:r>
              <a:rPr lang="en-US" sz="1600" dirty="0" smtClean="0">
                <a:solidFill>
                  <a:schemeClr val="bg2"/>
                </a:solidFill>
              </a:rPr>
              <a:t>256-bit access</a:t>
            </a:r>
          </a:p>
          <a:p>
            <a:pPr algn="r">
              <a:lnSpc>
                <a:spcPct val="90000"/>
              </a:lnSpc>
            </a:pPr>
            <a:r>
              <a:rPr lang="en-US" sz="1600" dirty="0" smtClean="0">
                <a:solidFill>
                  <a:schemeClr val="bg2"/>
                </a:solidFill>
              </a:rPr>
              <a:t>8 </a:t>
            </a:r>
            <a:r>
              <a:rPr lang="en-US" sz="1600" dirty="0" err="1" smtClean="0">
                <a:solidFill>
                  <a:schemeClr val="bg2"/>
                </a:solidFill>
              </a:rPr>
              <a:t>kB</a:t>
            </a:r>
            <a:r>
              <a:rPr lang="en-US" sz="1600" dirty="0" smtClean="0">
                <a:solidFill>
                  <a:schemeClr val="bg2"/>
                </a:solidFill>
              </a:rPr>
              <a:t> SRAM</a:t>
            </a:r>
            <a:endParaRPr lang="en-US" sz="1600" dirty="0">
              <a:solidFill>
                <a:schemeClr val="bg2"/>
              </a:solidFill>
            </a:endParaRPr>
          </a:p>
        </p:txBody>
      </p:sp>
      <p:sp>
        <p:nvSpPr>
          <p:cNvPr id="39" name="TextBox 38"/>
          <p:cNvSpPr txBox="1"/>
          <p:nvPr/>
        </p:nvSpPr>
        <p:spPr>
          <a:xfrm>
            <a:off x="3041340" y="4048636"/>
            <a:ext cx="803335" cy="383533"/>
          </a:xfrm>
          <a:prstGeom prst="rect">
            <a:avLst/>
          </a:prstGeom>
          <a:noFill/>
        </p:spPr>
        <p:txBody>
          <a:bodyPr wrap="none" lIns="105503" tIns="52752" rIns="105503" bIns="52752" rtlCol="0">
            <a:spAutoFit/>
          </a:bodyPr>
          <a:lstStyle/>
          <a:p>
            <a:pPr algn="ctr"/>
            <a:r>
              <a:rPr lang="en-US" b="1" dirty="0" smtClean="0">
                <a:solidFill>
                  <a:srgbClr val="11C1FF"/>
                </a:solidFill>
              </a:rPr>
              <a:t>50 </a:t>
            </a:r>
            <a:r>
              <a:rPr lang="en-US" b="1" dirty="0" err="1" smtClean="0">
                <a:solidFill>
                  <a:srgbClr val="11C1FF"/>
                </a:solidFill>
              </a:rPr>
              <a:t>pJ</a:t>
            </a:r>
            <a:endParaRPr lang="en-US" b="1" dirty="0">
              <a:solidFill>
                <a:srgbClr val="11C1FF"/>
              </a:solidFill>
            </a:endParaRPr>
          </a:p>
        </p:txBody>
      </p:sp>
      <p:cxnSp>
        <p:nvCxnSpPr>
          <p:cNvPr id="48" name="Straight Arrow Connector 47"/>
          <p:cNvCxnSpPr/>
          <p:nvPr/>
        </p:nvCxnSpPr>
        <p:spPr>
          <a:xfrm flipV="1">
            <a:off x="2165458" y="2669309"/>
            <a:ext cx="494615" cy="11296"/>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1077218"/>
          </a:xfrm>
        </p:spPr>
        <p:txBody>
          <a:bodyPr/>
          <a:lstStyle/>
          <a:p>
            <a:r>
              <a:rPr lang="en-US" dirty="0" smtClean="0"/>
              <a:t>Scaling makes locality even more important</a:t>
            </a:r>
            <a:endParaRPr lang="en-US" dirty="0"/>
          </a:p>
        </p:txBody>
      </p:sp>
      <p:pic>
        <p:nvPicPr>
          <p:cNvPr id="3" name="Picture 2"/>
          <p:cNvPicPr>
            <a:picLocks noChangeAspect="1"/>
          </p:cNvPicPr>
          <p:nvPr/>
        </p:nvPicPr>
        <p:blipFill>
          <a:blip r:embed="rId2"/>
          <a:stretch>
            <a:fillRect/>
          </a:stretch>
        </p:blipFill>
        <p:spPr>
          <a:xfrm>
            <a:off x="-50358" y="1524000"/>
            <a:ext cx="9244716" cy="48768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Challenges</a:t>
            </a:r>
            <a:endParaRPr lang="en-US" dirty="0"/>
          </a:p>
        </p:txBody>
      </p:sp>
      <p:sp>
        <p:nvSpPr>
          <p:cNvPr id="3" name="Content Placeholder 2"/>
          <p:cNvSpPr>
            <a:spLocks noGrp="1"/>
          </p:cNvSpPr>
          <p:nvPr>
            <p:ph idx="1"/>
          </p:nvPr>
        </p:nvSpPr>
        <p:spPr/>
        <p:txBody>
          <a:bodyPr/>
          <a:lstStyle/>
          <a:p>
            <a:r>
              <a:rPr lang="en-US" dirty="0" smtClean="0"/>
              <a:t>Programmability</a:t>
            </a:r>
          </a:p>
          <a:p>
            <a:pPr lvl="1"/>
            <a:r>
              <a:rPr lang="en-US" dirty="0" smtClean="0"/>
              <a:t>Writing an efficient parallel program is hard</a:t>
            </a:r>
          </a:p>
          <a:p>
            <a:pPr lvl="1"/>
            <a:r>
              <a:rPr lang="en-US" dirty="0" smtClean="0"/>
              <a:t>Strong scaling required to achieve </a:t>
            </a:r>
            <a:r>
              <a:rPr lang="en-US" dirty="0" err="1" smtClean="0"/>
              <a:t>ExaScale</a:t>
            </a:r>
            <a:endParaRPr lang="en-US" dirty="0" smtClean="0"/>
          </a:p>
          <a:p>
            <a:pPr lvl="1"/>
            <a:r>
              <a:rPr lang="en-US" dirty="0" smtClean="0"/>
              <a:t>Locality required for efficiency</a:t>
            </a:r>
          </a:p>
          <a:p>
            <a:endParaRPr lang="en-US" dirty="0" smtClean="0"/>
          </a:p>
          <a:p>
            <a:r>
              <a:rPr lang="en-US" dirty="0" smtClean="0"/>
              <a:t>Power</a:t>
            </a:r>
          </a:p>
          <a:p>
            <a:pPr lvl="1"/>
            <a:r>
              <a:rPr lang="en-US" dirty="0" smtClean="0"/>
              <a:t>1-2nJ/operation today</a:t>
            </a:r>
          </a:p>
          <a:p>
            <a:pPr lvl="1"/>
            <a:r>
              <a:rPr lang="en-US" dirty="0" smtClean="0"/>
              <a:t>20pJ required for </a:t>
            </a:r>
            <a:r>
              <a:rPr lang="en-US" dirty="0" err="1" smtClean="0"/>
              <a:t>ExaScale</a:t>
            </a:r>
            <a:endParaRPr lang="en-US" dirty="0" smtClean="0"/>
          </a:p>
          <a:p>
            <a:pPr lvl="1"/>
            <a:r>
              <a:rPr lang="en-US" dirty="0" smtClean="0"/>
              <a:t>Dominated by data movement and overhead</a:t>
            </a:r>
          </a:p>
          <a:p>
            <a:pPr lvl="1"/>
            <a:endParaRPr lang="en-US" dirty="0" smtClean="0"/>
          </a:p>
          <a:p>
            <a:r>
              <a:rPr lang="en-US" dirty="0" smtClean="0"/>
              <a:t>Other issues – reliability, memory bandwidth, etc… are subsumed by these two or less severe</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6494085"/>
          </a:xfrm>
        </p:spPr>
        <p:txBody>
          <a:bodyPr/>
          <a:lstStyle/>
          <a:p>
            <a:r>
              <a:rPr lang="en-US" dirty="0" smtClean="0"/>
              <a:t>Its not about the FLOPS</a:t>
            </a:r>
            <a:br>
              <a:rPr lang="en-US" dirty="0" smtClean="0"/>
            </a:br>
            <a:r>
              <a:rPr lang="en-US" dirty="0" smtClean="0"/>
              <a:t/>
            </a:r>
            <a:br>
              <a:rPr lang="en-US" dirty="0" smtClean="0"/>
            </a:br>
            <a:r>
              <a:rPr lang="en-US" dirty="0" smtClean="0"/>
              <a:t>Its about data movement</a:t>
            </a:r>
            <a:br>
              <a:rPr lang="en-US" dirty="0" smtClean="0"/>
            </a:br>
            <a:r>
              <a:rPr lang="en-US" dirty="0" smtClean="0"/>
              <a:t/>
            </a:r>
            <a:br>
              <a:rPr lang="en-US" dirty="0" smtClean="0"/>
            </a:br>
            <a:r>
              <a:rPr lang="en-US" dirty="0" smtClean="0"/>
              <a:t>Algorithms should be designed to perform more work per unit data movement.</a:t>
            </a:r>
            <a:br>
              <a:rPr lang="en-US" dirty="0" smtClean="0"/>
            </a:br>
            <a:r>
              <a:rPr lang="en-US" dirty="0" smtClean="0"/>
              <a:t/>
            </a:r>
            <a:br>
              <a:rPr lang="en-US" dirty="0" smtClean="0"/>
            </a:br>
            <a:r>
              <a:rPr lang="en-US" dirty="0" smtClean="0"/>
              <a:t>Programming systems should further optimize this data movement.</a:t>
            </a:r>
            <a:br>
              <a:rPr lang="en-US" dirty="0" smtClean="0"/>
            </a:br>
            <a:r>
              <a:rPr lang="en-US" dirty="0" smtClean="0"/>
              <a:t/>
            </a:r>
            <a:br>
              <a:rPr lang="en-US" dirty="0" smtClean="0"/>
            </a:br>
            <a:r>
              <a:rPr lang="en-US" dirty="0" smtClean="0"/>
              <a:t>Architectures should facilitate this by providing an exposed hierarchy and efficient communication.</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Locality at all Levels</a:t>
            </a:r>
            <a:endParaRPr lang="en-US" dirty="0"/>
          </a:p>
        </p:txBody>
      </p:sp>
      <p:sp>
        <p:nvSpPr>
          <p:cNvPr id="3" name="Content Placeholder 2"/>
          <p:cNvSpPr>
            <a:spLocks noGrp="1"/>
          </p:cNvSpPr>
          <p:nvPr>
            <p:ph idx="1"/>
          </p:nvPr>
        </p:nvSpPr>
        <p:spPr>
          <a:xfrm>
            <a:off x="457200" y="1600200"/>
            <a:ext cx="8686800" cy="4724400"/>
          </a:xfrm>
        </p:spPr>
        <p:txBody>
          <a:bodyPr/>
          <a:lstStyle/>
          <a:p>
            <a:r>
              <a:rPr lang="en-US" dirty="0" smtClean="0"/>
              <a:t>Application</a:t>
            </a:r>
          </a:p>
          <a:p>
            <a:pPr lvl="1"/>
            <a:r>
              <a:rPr lang="en-US" dirty="0" smtClean="0"/>
              <a:t>Do more operations if it saves data movement</a:t>
            </a:r>
          </a:p>
          <a:p>
            <a:pPr lvl="1"/>
            <a:r>
              <a:rPr lang="en-US" dirty="0" smtClean="0"/>
              <a:t>E.g., </a:t>
            </a:r>
            <a:r>
              <a:rPr lang="en-US" dirty="0" err="1" smtClean="0"/>
              <a:t>recompute</a:t>
            </a:r>
            <a:r>
              <a:rPr lang="en-US" dirty="0" smtClean="0"/>
              <a:t> values rather than fetching them</a:t>
            </a:r>
          </a:p>
          <a:p>
            <a:r>
              <a:rPr lang="en-US" dirty="0" smtClean="0"/>
              <a:t>Programming system</a:t>
            </a:r>
          </a:p>
          <a:p>
            <a:pPr lvl="1"/>
            <a:r>
              <a:rPr lang="en-US" dirty="0" smtClean="0"/>
              <a:t>Optimize subdivision</a:t>
            </a:r>
          </a:p>
          <a:p>
            <a:pPr lvl="1"/>
            <a:r>
              <a:rPr lang="en-US" dirty="0" smtClean="0"/>
              <a:t>Choose when to exploit spatial locality with active messages</a:t>
            </a:r>
          </a:p>
          <a:p>
            <a:pPr lvl="1"/>
            <a:r>
              <a:rPr lang="en-US" dirty="0" smtClean="0"/>
              <a:t>Choose when to compute vs. fetch</a:t>
            </a:r>
          </a:p>
          <a:p>
            <a:r>
              <a:rPr lang="en-US" dirty="0" smtClean="0"/>
              <a:t>Architecture</a:t>
            </a:r>
          </a:p>
          <a:p>
            <a:pPr lvl="1"/>
            <a:r>
              <a:rPr lang="en-US" dirty="0" smtClean="0"/>
              <a:t>Exposed storage hierarchy</a:t>
            </a:r>
          </a:p>
          <a:p>
            <a:pPr lvl="1"/>
            <a:r>
              <a:rPr lang="en-US" dirty="0" smtClean="0"/>
              <a:t>Efficient communication and bulk transfer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640042" y="432050"/>
            <a:ext cx="7863917" cy="656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lgn="ctr">
              <a:lnSpc>
                <a:spcPct val="90000"/>
              </a:lnSpc>
            </a:pPr>
            <a:r>
              <a:rPr lang="fr-FR" sz="4000" b="1" kern="0" dirty="0" smtClean="0">
                <a:solidFill>
                  <a:srgbClr val="000000"/>
                </a:solidFill>
                <a:effectLst>
                  <a:outerShdw blurRad="38100" dist="38100" dir="2700000" algn="tl">
                    <a:srgbClr val="000000">
                      <a:alpha val="43137"/>
                    </a:srgbClr>
                  </a:outerShdw>
                </a:effectLst>
                <a:latin typeface="Arial"/>
              </a:rPr>
              <a:t>System Sketch</a:t>
            </a:r>
            <a:endParaRPr lang="en-US" sz="4000" b="1" kern="0" dirty="0" smtClean="0">
              <a:solidFill>
                <a:srgbClr val="000000"/>
              </a:solidFill>
              <a:effectLst>
                <a:outerShdw blurRad="38100" dist="38100" dir="2700000" algn="tl">
                  <a:srgbClr val="000000">
                    <a:alpha val="43137"/>
                  </a:srgbClr>
                </a:outerShdw>
              </a:effectLst>
              <a:latin typeface="Arial"/>
            </a:endParaRPr>
          </a:p>
        </p:txBody>
      </p:sp>
      <p:pic>
        <p:nvPicPr>
          <p:cNvPr id="3074" name="Picture 2"/>
          <p:cNvPicPr>
            <a:picLocks noChangeAspect="1" noChangeArrowheads="1"/>
          </p:cNvPicPr>
          <p:nvPr/>
        </p:nvPicPr>
        <p:blipFill>
          <a:blip r:embed="rId2" cstate="print"/>
          <a:srcRect/>
          <a:stretch>
            <a:fillRect/>
          </a:stretch>
        </p:blipFill>
        <p:spPr bwMode="auto">
          <a:xfrm>
            <a:off x="309563" y="1295400"/>
            <a:ext cx="8682037" cy="4657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Echelon Chip </a:t>
            </a:r>
            <a:r>
              <a:rPr lang="en-US" dirty="0" err="1" smtClean="0"/>
              <a:t>Floorplan</a:t>
            </a:r>
            <a:endParaRPr lang="en-US" dirty="0"/>
          </a:p>
        </p:txBody>
      </p:sp>
      <p:graphicFrame>
        <p:nvGraphicFramePr>
          <p:cNvPr id="53254" name="Object 6"/>
          <p:cNvGraphicFramePr>
            <a:graphicFrameLocks noChangeAspect="1"/>
          </p:cNvGraphicFramePr>
          <p:nvPr/>
        </p:nvGraphicFramePr>
        <p:xfrm>
          <a:off x="6477000" y="1295400"/>
          <a:ext cx="2319348" cy="1981200"/>
        </p:xfrm>
        <a:graphic>
          <a:graphicData uri="http://schemas.openxmlformats.org/presentationml/2006/ole">
            <p:oleObj spid="_x0000_s258050" name="Visio" r:id="rId4" imgW="1727200" imgH="1473200" progId="">
              <p:embed/>
            </p:oleObj>
          </a:graphicData>
        </a:graphic>
      </p:graphicFrame>
      <p:graphicFrame>
        <p:nvGraphicFramePr>
          <p:cNvPr id="53255" name="Object 7"/>
          <p:cNvGraphicFramePr>
            <a:graphicFrameLocks noChangeAspect="1"/>
          </p:cNvGraphicFramePr>
          <p:nvPr/>
        </p:nvGraphicFramePr>
        <p:xfrm>
          <a:off x="609600" y="990600"/>
          <a:ext cx="5029200" cy="5246790"/>
        </p:xfrm>
        <a:graphic>
          <a:graphicData uri="http://schemas.openxmlformats.org/presentationml/2006/ole">
            <p:oleObj spid="_x0000_s258051" name="Visio" r:id="rId5" imgW="5905500" imgH="6159500" progId="">
              <p:embed/>
            </p:oleObj>
          </a:graphicData>
        </a:graphic>
      </p:graphicFrame>
      <p:cxnSp>
        <p:nvCxnSpPr>
          <p:cNvPr id="11" name="Straight Arrow Connector 10"/>
          <p:cNvCxnSpPr/>
          <p:nvPr/>
        </p:nvCxnSpPr>
        <p:spPr>
          <a:xfrm rot="5400000" flipH="1" flipV="1">
            <a:off x="4952206" y="2133600"/>
            <a:ext cx="2286000" cy="1588"/>
          </a:xfrm>
          <a:prstGeom prst="straightConnector1">
            <a:avLst/>
          </a:prstGeom>
          <a:ln w="31750" cmpd="sng">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914900" y="5067300"/>
            <a:ext cx="2362200" cy="1588"/>
          </a:xfrm>
          <a:prstGeom prst="straightConnector1">
            <a:avLst/>
          </a:prstGeom>
          <a:ln w="31750" cmpd="sng">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38800" y="3440668"/>
            <a:ext cx="825867" cy="369332"/>
          </a:xfrm>
          <a:prstGeom prst="rect">
            <a:avLst/>
          </a:prstGeom>
        </p:spPr>
        <p:txBody>
          <a:bodyPr wrap="none">
            <a:spAutoFit/>
          </a:bodyPr>
          <a:lstStyle/>
          <a:p>
            <a:pPr lvl="0"/>
            <a:r>
              <a:rPr lang="en-US" dirty="0" smtClean="0">
                <a:solidFill>
                  <a:srgbClr val="000000"/>
                </a:solidFill>
              </a:rPr>
              <a:t>17mm</a:t>
            </a:r>
            <a:endParaRPr lang="en-US" dirty="0">
              <a:solidFill>
                <a:srgbClr val="000000"/>
              </a:solidFill>
            </a:endParaRPr>
          </a:p>
        </p:txBody>
      </p:sp>
      <p:sp>
        <p:nvSpPr>
          <p:cNvPr id="21" name="Rectangle 20"/>
          <p:cNvSpPr/>
          <p:nvPr/>
        </p:nvSpPr>
        <p:spPr>
          <a:xfrm>
            <a:off x="6858000" y="4191000"/>
            <a:ext cx="1633781" cy="646331"/>
          </a:xfrm>
          <a:prstGeom prst="rect">
            <a:avLst/>
          </a:prstGeom>
        </p:spPr>
        <p:txBody>
          <a:bodyPr wrap="none">
            <a:spAutoFit/>
          </a:bodyPr>
          <a:lstStyle/>
          <a:p>
            <a:pPr lvl="0" algn="ctr"/>
            <a:r>
              <a:rPr lang="en-US" dirty="0" smtClean="0">
                <a:solidFill>
                  <a:srgbClr val="000000"/>
                </a:solidFill>
              </a:rPr>
              <a:t>10nm process</a:t>
            </a:r>
          </a:p>
          <a:p>
            <a:pPr lvl="0" algn="ctr"/>
            <a:r>
              <a:rPr lang="en-US" dirty="0" smtClean="0">
                <a:solidFill>
                  <a:srgbClr val="000000"/>
                </a:solidFill>
              </a:rPr>
              <a:t>290mm</a:t>
            </a:r>
            <a:r>
              <a:rPr lang="en-US" baseline="30000" dirty="0" smtClean="0">
                <a:solidFill>
                  <a:srgbClr val="000000"/>
                </a:solidFill>
              </a:rPr>
              <a:t>2</a:t>
            </a:r>
            <a:endParaRPr lang="en-US" baseline="30000" dirty="0">
              <a:solidFill>
                <a:srgbClr val="00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Overhead</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aseLineProcessor_v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14243" y="0"/>
            <a:ext cx="7392074" cy="6858000"/>
          </a:xfrm>
          <a:prstGeom prst="rect">
            <a:avLst/>
          </a:prstGeom>
        </p:spPr>
      </p:pic>
      <p:sp>
        <p:nvSpPr>
          <p:cNvPr id="7" name="Date Placeholder 6"/>
          <p:cNvSpPr>
            <a:spLocks noGrp="1"/>
          </p:cNvSpPr>
          <p:nvPr>
            <p:ph type="dt" sz="half" idx="4294967295"/>
          </p:nvPr>
        </p:nvSpPr>
        <p:spPr>
          <a:xfrm>
            <a:off x="457200" y="6356350"/>
            <a:ext cx="2133600" cy="365125"/>
          </a:xfrm>
          <a:prstGeom prst="rect">
            <a:avLst/>
          </a:prstGeom>
        </p:spPr>
        <p:txBody>
          <a:bodyPr/>
          <a:lstStyle/>
          <a:p>
            <a:r>
              <a:rPr lang="en-CA" smtClean="0"/>
              <a:t>4/11/11</a:t>
            </a:r>
            <a:endParaRPr lang="en-US"/>
          </a:p>
        </p:txBody>
      </p:sp>
      <p:sp>
        <p:nvSpPr>
          <p:cNvPr id="8" name="Footer Placeholder 7"/>
          <p:cNvSpPr>
            <a:spLocks noGrp="1"/>
          </p:cNvSpPr>
          <p:nvPr>
            <p:ph type="ftr" sz="quarter" idx="4294967295"/>
          </p:nvPr>
        </p:nvSpPr>
        <p:spPr>
          <a:xfrm>
            <a:off x="3124200" y="6356350"/>
            <a:ext cx="2895600" cy="365125"/>
          </a:xfrm>
          <a:prstGeom prst="rect">
            <a:avLst/>
          </a:prstGeom>
        </p:spPr>
        <p:txBody>
          <a:bodyPr/>
          <a:lstStyle/>
          <a:p>
            <a:r>
              <a:rPr lang="sv-SE" smtClean="0"/>
              <a:t>Milad Mohammadi</a:t>
            </a:r>
            <a:endParaRPr lang="en-US"/>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E4A889CE-083F-374D-BF41-76BBEB481905}" type="slidenum">
              <a:rPr lang="en-US" smtClean="0"/>
              <a:pPr/>
              <a:t>25</a:t>
            </a:fld>
            <a:endParaRPr lang="en-US"/>
          </a:p>
        </p:txBody>
      </p:sp>
      <p:sp>
        <p:nvSpPr>
          <p:cNvPr id="10" name="TextBox 9"/>
          <p:cNvSpPr txBox="1"/>
          <p:nvPr/>
        </p:nvSpPr>
        <p:spPr>
          <a:xfrm>
            <a:off x="152400" y="0"/>
            <a:ext cx="8991600" cy="954107"/>
          </a:xfrm>
          <a:prstGeom prst="rect">
            <a:avLst/>
          </a:prstGeom>
          <a:solidFill>
            <a:schemeClr val="tx1"/>
          </a:solidFill>
        </p:spPr>
        <p:txBody>
          <a:bodyPr wrap="square" rtlCol="0">
            <a:spAutoFit/>
          </a:bodyPr>
          <a:lstStyle/>
          <a:p>
            <a:r>
              <a:rPr lang="en-US" sz="3200" dirty="0" smtClean="0">
                <a:solidFill>
                  <a:srgbClr val="000000"/>
                </a:solidFill>
              </a:rPr>
              <a:t>An Out-of-Order Core</a:t>
            </a:r>
          </a:p>
          <a:p>
            <a:r>
              <a:rPr lang="en-US" sz="2400" dirty="0" smtClean="0">
                <a:solidFill>
                  <a:srgbClr val="000000"/>
                </a:solidFill>
              </a:rPr>
              <a:t>Spends 2nJ to schedule a 50pJ FMA (or an 0.5pJ integer add)</a:t>
            </a:r>
            <a:endParaRPr lang="en-US" sz="24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3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 Lane Architecture</a:t>
            </a:r>
            <a:endParaRPr lang="en-US" dirty="0"/>
          </a:p>
        </p:txBody>
      </p:sp>
      <p:graphicFrame>
        <p:nvGraphicFramePr>
          <p:cNvPr id="20487" name="Object 7"/>
          <p:cNvGraphicFramePr>
            <a:graphicFrameLocks noChangeAspect="1"/>
          </p:cNvGraphicFramePr>
          <p:nvPr/>
        </p:nvGraphicFramePr>
        <p:xfrm>
          <a:off x="381000" y="1371600"/>
          <a:ext cx="8415179" cy="4648200"/>
        </p:xfrm>
        <a:graphic>
          <a:graphicData uri="http://schemas.openxmlformats.org/presentationml/2006/ole">
            <p:oleObj spid="_x0000_s262146" name="Visio" r:id="rId4" imgW="5588000" imgH="3086100" progId="">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Optimization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1569660"/>
          </a:xfrm>
        </p:spPr>
        <p:txBody>
          <a:bodyPr/>
          <a:lstStyle/>
          <a:p>
            <a:r>
              <a:rPr lang="en-US" dirty="0" smtClean="0"/>
              <a:t>Optimization needed at all levels</a:t>
            </a:r>
            <a:br>
              <a:rPr lang="en-US" dirty="0" smtClean="0"/>
            </a:br>
            <a:r>
              <a:rPr lang="en-US" dirty="0" smtClean="0"/>
              <a:t>Guided by where most of the power goes</a:t>
            </a:r>
            <a:endParaRPr lang="en-US" dirty="0"/>
          </a:p>
        </p:txBody>
      </p:sp>
      <p:sp>
        <p:nvSpPr>
          <p:cNvPr id="3" name="Content Placeholder 2"/>
          <p:cNvSpPr>
            <a:spLocks noGrp="1"/>
          </p:cNvSpPr>
          <p:nvPr>
            <p:ph idx="1"/>
          </p:nvPr>
        </p:nvSpPr>
        <p:spPr/>
        <p:txBody>
          <a:bodyPr/>
          <a:lstStyle/>
          <a:p>
            <a:r>
              <a:rPr lang="en-US" dirty="0" smtClean="0"/>
              <a:t>Circuits</a:t>
            </a:r>
          </a:p>
          <a:p>
            <a:pPr lvl="1"/>
            <a:r>
              <a:rPr lang="en-US" dirty="0" smtClean="0"/>
              <a:t>Optimize V</a:t>
            </a:r>
            <a:r>
              <a:rPr lang="en-US" baseline="-25000" dirty="0" smtClean="0"/>
              <a:t>DD</a:t>
            </a:r>
            <a:r>
              <a:rPr lang="en-US" dirty="0" smtClean="0"/>
              <a:t>, V</a:t>
            </a:r>
            <a:r>
              <a:rPr lang="en-US" baseline="-25000" dirty="0" smtClean="0"/>
              <a:t>T</a:t>
            </a:r>
          </a:p>
          <a:p>
            <a:pPr lvl="1"/>
            <a:r>
              <a:rPr lang="en-US" dirty="0" smtClean="0"/>
              <a:t>Communication circuits – on-chip and off</a:t>
            </a:r>
          </a:p>
          <a:p>
            <a:r>
              <a:rPr lang="en-US" dirty="0" smtClean="0"/>
              <a:t>Architecture</a:t>
            </a:r>
          </a:p>
          <a:p>
            <a:pPr lvl="1"/>
            <a:r>
              <a:rPr lang="en-US" dirty="0" smtClean="0"/>
              <a:t>Grocery list approach – know what each operation costs</a:t>
            </a:r>
          </a:p>
          <a:p>
            <a:pPr lvl="1"/>
            <a:r>
              <a:rPr lang="en-US" dirty="0" smtClean="0"/>
              <a:t>Example – temporal SIMT </a:t>
            </a:r>
          </a:p>
          <a:p>
            <a:pPr lvl="2"/>
            <a:r>
              <a:rPr lang="en-US" dirty="0" smtClean="0"/>
              <a:t>An evolution of the classic vector architecture</a:t>
            </a:r>
          </a:p>
          <a:p>
            <a:r>
              <a:rPr lang="en-US" dirty="0" smtClean="0"/>
              <a:t>Programming Systems</a:t>
            </a:r>
          </a:p>
          <a:p>
            <a:pPr lvl="1"/>
            <a:r>
              <a:rPr lang="en-US" dirty="0" smtClean="0"/>
              <a:t>Tuning for particular architectures</a:t>
            </a:r>
          </a:p>
          <a:p>
            <a:pPr lvl="1"/>
            <a:r>
              <a:rPr lang="en-US" dirty="0" smtClean="0"/>
              <a:t>Macro-optimization</a:t>
            </a:r>
          </a:p>
          <a:p>
            <a:r>
              <a:rPr lang="en-US" dirty="0" smtClean="0"/>
              <a:t>Applications</a:t>
            </a:r>
          </a:p>
          <a:p>
            <a:pPr lvl="1"/>
            <a:r>
              <a:rPr lang="en-US" dirty="0" smtClean="0"/>
              <a:t>New methods driven by the new cost equation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On-Chip Communication Circuits</a:t>
            </a:r>
            <a:endParaRPr lang="en-US" dirty="0"/>
          </a:p>
        </p:txBody>
      </p:sp>
      <p:graphicFrame>
        <p:nvGraphicFramePr>
          <p:cNvPr id="277506" name="Object 2"/>
          <p:cNvGraphicFramePr>
            <a:graphicFrameLocks noChangeAspect="1"/>
          </p:cNvGraphicFramePr>
          <p:nvPr/>
        </p:nvGraphicFramePr>
        <p:xfrm>
          <a:off x="407367" y="1066800"/>
          <a:ext cx="8329266" cy="5572125"/>
        </p:xfrm>
        <a:graphic>
          <a:graphicData uri="http://schemas.openxmlformats.org/presentationml/2006/ole">
            <p:oleObj spid="_x0000_s277506" name="Document" r:id="rId3" imgW="5486400" imgH="3670300" progId="Word.Document.12">
              <p:link updateAutomatic="1"/>
            </p:oleObj>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err="1" smtClean="0"/>
              <a:t>ExaScale</a:t>
            </a:r>
            <a:r>
              <a:rPr lang="en-US" dirty="0" smtClean="0"/>
              <a:t> Programming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SIMT</a:t>
            </a:r>
            <a:endParaRPr lang="en-US" dirty="0"/>
          </a:p>
        </p:txBody>
      </p:sp>
      <p:sp>
        <p:nvSpPr>
          <p:cNvPr id="3" name="Content Placeholder 2"/>
          <p:cNvSpPr>
            <a:spLocks noGrp="1"/>
          </p:cNvSpPr>
          <p:nvPr>
            <p:ph idx="1"/>
          </p:nvPr>
        </p:nvSpPr>
        <p:spPr>
          <a:xfrm>
            <a:off x="457200" y="1066800"/>
            <a:ext cx="8229600" cy="1447800"/>
          </a:xfrm>
        </p:spPr>
        <p:txBody>
          <a:bodyPr/>
          <a:lstStyle/>
          <a:p>
            <a:r>
              <a:rPr lang="en-US" sz="2000" dirty="0" smtClean="0"/>
              <a:t>Existing Single Instruction Multiple Thread (SIMT) architectures amortize instruction fetch across multiple threads, but:</a:t>
            </a:r>
          </a:p>
          <a:p>
            <a:pPr lvl="1"/>
            <a:r>
              <a:rPr lang="en-US" sz="1800" dirty="0" smtClean="0"/>
              <a:t>Perform poorly (and energy inefficiently) when threads diverge</a:t>
            </a:r>
          </a:p>
          <a:p>
            <a:pPr lvl="1"/>
            <a:r>
              <a:rPr lang="en-US" sz="1800" dirty="0" smtClean="0"/>
              <a:t>Execute redundant instructions that are common across threads</a:t>
            </a:r>
          </a:p>
        </p:txBody>
      </p:sp>
      <p:sp>
        <p:nvSpPr>
          <p:cNvPr id="5" name="Content Placeholder 2"/>
          <p:cNvSpPr txBox="1">
            <a:spLocks/>
          </p:cNvSpPr>
          <p:nvPr/>
        </p:nvSpPr>
        <p:spPr bwMode="auto">
          <a:xfrm>
            <a:off x="685800" y="3505200"/>
            <a:ext cx="39624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4488" lvl="0" indent="-344488">
              <a:spcBef>
                <a:spcPct val="20000"/>
              </a:spcBef>
              <a:buSzPct val="120000"/>
              <a:buBlip>
                <a:blip r:embed="rId3"/>
              </a:buBlip>
              <a:defRPr/>
            </a:pPr>
            <a:r>
              <a:rPr lang="en-US" sz="2000" b="1" kern="0" dirty="0" smtClean="0">
                <a:solidFill>
                  <a:schemeClr val="bg2"/>
                </a:solidFill>
              </a:rPr>
              <a:t>Solution: Temporal SIMT</a:t>
            </a:r>
          </a:p>
          <a:p>
            <a:pPr marL="914400" lvl="1" indent="-342900">
              <a:spcBef>
                <a:spcPct val="20000"/>
              </a:spcBef>
              <a:buSzPct val="120000"/>
              <a:buBlip>
                <a:blip r:embed="rId3"/>
              </a:buBlip>
              <a:defRPr/>
            </a:pPr>
            <a:r>
              <a:rPr lang="en-US" b="1" kern="0" dirty="0" smtClean="0">
                <a:solidFill>
                  <a:schemeClr val="bg2"/>
                </a:solidFill>
              </a:rPr>
              <a:t>Execute threads in thread group in sequence on a single lane</a:t>
            </a:r>
          </a:p>
          <a:p>
            <a:pPr marL="1371600" lvl="2" indent="-342900">
              <a:spcBef>
                <a:spcPct val="20000"/>
              </a:spcBef>
              <a:buSzPct val="120000"/>
              <a:buBlip>
                <a:blip r:embed="rId3"/>
              </a:buBlip>
              <a:defRPr/>
            </a:pPr>
            <a:r>
              <a:rPr lang="en-US" b="1" kern="0" dirty="0" smtClean="0">
                <a:solidFill>
                  <a:schemeClr val="bg2"/>
                </a:solidFill>
              </a:rPr>
              <a:t>Amortize fetch</a:t>
            </a:r>
          </a:p>
          <a:p>
            <a:pPr marL="914400" lvl="1" indent="-342900">
              <a:spcBef>
                <a:spcPct val="20000"/>
              </a:spcBef>
              <a:buSzPct val="120000"/>
              <a:buBlip>
                <a:blip r:embed="rId3"/>
              </a:buBlip>
              <a:defRPr/>
            </a:pPr>
            <a:r>
              <a:rPr lang="en-US" b="1" kern="0" dirty="0" smtClean="0">
                <a:solidFill>
                  <a:schemeClr val="bg2"/>
                </a:solidFill>
              </a:rPr>
              <a:t>Shared registers for common values</a:t>
            </a:r>
            <a:endParaRPr lang="en-US" sz="2000" b="1" kern="0" dirty="0" smtClean="0">
              <a:solidFill>
                <a:schemeClr val="bg2"/>
              </a:solidFill>
              <a:latin typeface="+mn-lt"/>
            </a:endParaRPr>
          </a:p>
          <a:p>
            <a:pPr marL="1371600" lvl="2" indent="-342900">
              <a:spcBef>
                <a:spcPct val="20000"/>
              </a:spcBef>
              <a:buSzPct val="120000"/>
              <a:buBlip>
                <a:blip r:embed="rId3"/>
              </a:buBlip>
              <a:defRPr/>
            </a:pPr>
            <a:r>
              <a:rPr lang="en-US" b="1" kern="0" dirty="0" err="1" smtClean="0">
                <a:solidFill>
                  <a:schemeClr val="bg2"/>
                </a:solidFill>
                <a:latin typeface="+mn-lt"/>
              </a:rPr>
              <a:t>Scalarization</a:t>
            </a:r>
            <a:r>
              <a:rPr lang="en-US" b="1" kern="0" dirty="0" smtClean="0">
                <a:solidFill>
                  <a:schemeClr val="bg2"/>
                </a:solidFill>
                <a:latin typeface="+mn-lt"/>
              </a:rPr>
              <a:t> – amortize execution</a:t>
            </a:r>
            <a:endParaRPr lang="en-US" b="1" kern="0" dirty="0" smtClean="0">
              <a:solidFill>
                <a:schemeClr val="bg2"/>
              </a:solidFill>
            </a:endParaRPr>
          </a:p>
        </p:txBody>
      </p:sp>
      <p:graphicFrame>
        <p:nvGraphicFramePr>
          <p:cNvPr id="57349" name="Object 5"/>
          <p:cNvGraphicFramePr>
            <a:graphicFrameLocks noChangeAspect="1"/>
          </p:cNvGraphicFramePr>
          <p:nvPr/>
        </p:nvGraphicFramePr>
        <p:xfrm>
          <a:off x="2362200" y="2514600"/>
          <a:ext cx="4267200" cy="922690"/>
        </p:xfrm>
        <a:graphic>
          <a:graphicData uri="http://schemas.openxmlformats.org/presentationml/2006/ole">
            <p:oleObj spid="_x0000_s279554" name="Visio" r:id="rId4" imgW="2768600" imgH="609600" progId="">
              <p:embed/>
            </p:oleObj>
          </a:graphicData>
        </a:graphic>
      </p:graphicFrame>
      <p:graphicFrame>
        <p:nvGraphicFramePr>
          <p:cNvPr id="57350" name="Object 6"/>
          <p:cNvGraphicFramePr>
            <a:graphicFrameLocks noChangeAspect="1"/>
          </p:cNvGraphicFramePr>
          <p:nvPr/>
        </p:nvGraphicFramePr>
        <p:xfrm>
          <a:off x="4399901" y="3886200"/>
          <a:ext cx="4439299" cy="2133600"/>
        </p:xfrm>
        <a:graphic>
          <a:graphicData uri="http://schemas.openxmlformats.org/presentationml/2006/ole">
            <p:oleObj spid="_x0000_s279555" name="Visio" r:id="rId5" imgW="2514600" imgH="1219200" progId="">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8001000" cy="1077218"/>
          </a:xfrm>
        </p:spPr>
        <p:txBody>
          <a:bodyPr/>
          <a:lstStyle/>
          <a:p>
            <a:pPr algn="l"/>
            <a:r>
              <a:rPr lang="en-US" dirty="0" smtClean="0"/>
              <a:t>Solving the Power Challenge – 1, 2,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a:t>
            </a:r>
            <a:r>
              <a:rPr lang="en-US" dirty="0" err="1" smtClean="0"/>
              <a:t>ExaScale</a:t>
            </a:r>
            <a:r>
              <a:rPr lang="en-US" dirty="0" smtClean="0"/>
              <a:t> Power Problem</a:t>
            </a:r>
            <a:endParaRPr lang="en-US" dirty="0"/>
          </a:p>
        </p:txBody>
      </p:sp>
      <p:graphicFrame>
        <p:nvGraphicFramePr>
          <p:cNvPr id="4" name="Chart 3"/>
          <p:cNvGraphicFramePr/>
          <p:nvPr/>
        </p:nvGraphicFramePr>
        <p:xfrm>
          <a:off x="609600" y="914400"/>
          <a:ext cx="7836976"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Scale</a:t>
            </a:r>
            <a:endParaRPr lang="en-US" dirty="0"/>
          </a:p>
        </p:txBody>
      </p:sp>
      <p:graphicFrame>
        <p:nvGraphicFramePr>
          <p:cNvPr id="7" name="Chart 6"/>
          <p:cNvGraphicFramePr/>
          <p:nvPr/>
        </p:nvGraphicFramePr>
        <p:xfrm>
          <a:off x="63500" y="723900"/>
          <a:ext cx="9017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465011" y="1143000"/>
            <a:ext cx="4213977" cy="369332"/>
          </a:xfrm>
          <a:prstGeom prst="rect">
            <a:avLst/>
          </a:prstGeom>
          <a:noFill/>
        </p:spPr>
        <p:txBody>
          <a:bodyPr wrap="none" rtlCol="0">
            <a:spAutoFit/>
          </a:bodyPr>
          <a:lstStyle/>
          <a:p>
            <a:r>
              <a:rPr lang="en-US" dirty="0" smtClean="0">
                <a:solidFill>
                  <a:srgbClr val="000000"/>
                </a:solidFill>
              </a:rPr>
              <a:t>Bars on top are larger than they appear</a:t>
            </a:r>
            <a:endParaRPr lang="en-US" dirty="0">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 (</a:t>
            </a:r>
            <a:r>
              <a:rPr lang="en-US" dirty="0" err="1" smtClean="0"/>
              <a:t>pJ</a:t>
            </a:r>
            <a:r>
              <a:rPr lang="en-US" dirty="0" smtClean="0"/>
              <a:t>)</a:t>
            </a:r>
            <a:endParaRPr lang="en-US" dirty="0"/>
          </a:p>
        </p:txBody>
      </p:sp>
      <p:graphicFrame>
        <p:nvGraphicFramePr>
          <p:cNvPr id="268290" name="Object 2"/>
          <p:cNvGraphicFramePr>
            <a:graphicFrameLocks noChangeAspect="1"/>
          </p:cNvGraphicFramePr>
          <p:nvPr/>
        </p:nvGraphicFramePr>
        <p:xfrm>
          <a:off x="285750" y="1676400"/>
          <a:ext cx="8013424" cy="3276600"/>
        </p:xfrm>
        <a:graphic>
          <a:graphicData uri="http://schemas.openxmlformats.org/presentationml/2006/ole">
            <p:oleObj spid="_x0000_s268290" name="Worksheet" r:id="rId3" imgW="2857500" imgH="1168400" progId="Excel.Sheet.12">
              <p:embed/>
            </p:oleObj>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730" y="275167"/>
            <a:ext cx="7670271" cy="707886"/>
          </a:xfrm>
        </p:spPr>
        <p:txBody>
          <a:bodyPr/>
          <a:lstStyle/>
          <a:p>
            <a:r>
              <a:rPr lang="en-US" sz="4000" dirty="0" smtClean="0">
                <a:solidFill>
                  <a:srgbClr val="3B6431"/>
                </a:solidFill>
                <a:latin typeface="Arial" pitchFamily="34" charset="0"/>
                <a:cs typeface="Arial" pitchFamily="34" charset="0"/>
              </a:rPr>
              <a:t>CUDA GPU Roadmap</a:t>
            </a:r>
            <a:endParaRPr lang="en-US" sz="4000" dirty="0">
              <a:solidFill>
                <a:srgbClr val="3B6431"/>
              </a:solidFill>
              <a:latin typeface="Arial" pitchFamily="34" charset="0"/>
              <a:cs typeface="Arial" pitchFamily="34" charset="0"/>
            </a:endParaRPr>
          </a:p>
        </p:txBody>
      </p:sp>
      <p:sp>
        <p:nvSpPr>
          <p:cNvPr id="84" name="TextBox 83"/>
          <p:cNvSpPr txBox="1"/>
          <p:nvPr/>
        </p:nvSpPr>
        <p:spPr>
          <a:xfrm>
            <a:off x="277090" y="1330038"/>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16</a:t>
            </a:r>
          </a:p>
        </p:txBody>
      </p:sp>
      <p:sp>
        <p:nvSpPr>
          <p:cNvPr id="85" name="TextBox 84"/>
          <p:cNvSpPr txBox="1"/>
          <p:nvPr/>
        </p:nvSpPr>
        <p:spPr>
          <a:xfrm>
            <a:off x="277090" y="5238573"/>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2</a:t>
            </a:r>
          </a:p>
        </p:txBody>
      </p:sp>
      <p:sp>
        <p:nvSpPr>
          <p:cNvPr id="86" name="TextBox 85"/>
          <p:cNvSpPr txBox="1"/>
          <p:nvPr/>
        </p:nvSpPr>
        <p:spPr>
          <a:xfrm>
            <a:off x="277090" y="4680211"/>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4</a:t>
            </a:r>
          </a:p>
        </p:txBody>
      </p:sp>
      <p:sp>
        <p:nvSpPr>
          <p:cNvPr id="87" name="TextBox 86"/>
          <p:cNvSpPr txBox="1"/>
          <p:nvPr/>
        </p:nvSpPr>
        <p:spPr>
          <a:xfrm>
            <a:off x="277090" y="4121849"/>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6</a:t>
            </a:r>
          </a:p>
        </p:txBody>
      </p:sp>
      <p:sp>
        <p:nvSpPr>
          <p:cNvPr id="88" name="TextBox 87"/>
          <p:cNvSpPr txBox="1"/>
          <p:nvPr/>
        </p:nvSpPr>
        <p:spPr>
          <a:xfrm>
            <a:off x="277090" y="3563487"/>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8</a:t>
            </a:r>
          </a:p>
        </p:txBody>
      </p:sp>
      <p:sp>
        <p:nvSpPr>
          <p:cNvPr id="89" name="TextBox 88"/>
          <p:cNvSpPr txBox="1"/>
          <p:nvPr/>
        </p:nvSpPr>
        <p:spPr>
          <a:xfrm>
            <a:off x="277090" y="3005125"/>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10</a:t>
            </a:r>
          </a:p>
        </p:txBody>
      </p:sp>
      <p:sp>
        <p:nvSpPr>
          <p:cNvPr id="90" name="TextBox 89"/>
          <p:cNvSpPr txBox="1"/>
          <p:nvPr/>
        </p:nvSpPr>
        <p:spPr>
          <a:xfrm>
            <a:off x="277090" y="2446762"/>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12</a:t>
            </a:r>
          </a:p>
        </p:txBody>
      </p:sp>
      <p:sp>
        <p:nvSpPr>
          <p:cNvPr id="91" name="TextBox 90"/>
          <p:cNvSpPr txBox="1"/>
          <p:nvPr/>
        </p:nvSpPr>
        <p:spPr>
          <a:xfrm>
            <a:off x="277090" y="1888400"/>
            <a:ext cx="559983"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14</a:t>
            </a:r>
          </a:p>
        </p:txBody>
      </p:sp>
      <p:sp>
        <p:nvSpPr>
          <p:cNvPr id="103" name="TextBox 102"/>
          <p:cNvSpPr txBox="1"/>
          <p:nvPr/>
        </p:nvSpPr>
        <p:spPr>
          <a:xfrm rot="16200000">
            <a:off x="-1765793" y="3579417"/>
            <a:ext cx="4309244" cy="338554"/>
          </a:xfrm>
          <a:prstGeom prst="rect">
            <a:avLst/>
          </a:prstGeom>
          <a:noFill/>
        </p:spPr>
        <p:txBody>
          <a:bodyPr wrap="square" rtlCol="0">
            <a:spAutoFit/>
          </a:bodyPr>
          <a:lstStyle/>
          <a:p>
            <a:pPr algn="ctr" defTabSz="457200"/>
            <a:r>
              <a:rPr lang="en-US" sz="1600" dirty="0" smtClean="0">
                <a:solidFill>
                  <a:srgbClr val="3B6431"/>
                </a:solidFill>
                <a:latin typeface="Trebuchet MS" pitchFamily="34" charset="0"/>
                <a:cs typeface="Arial" charset="0"/>
              </a:rPr>
              <a:t>DP GFLOPS </a:t>
            </a:r>
            <a:r>
              <a:rPr lang="en-US" sz="1600" dirty="0">
                <a:solidFill>
                  <a:srgbClr val="3B6431"/>
                </a:solidFill>
                <a:latin typeface="Trebuchet MS" pitchFamily="34" charset="0"/>
                <a:cs typeface="Arial" charset="0"/>
              </a:rPr>
              <a:t>per Watt</a:t>
            </a:r>
          </a:p>
        </p:txBody>
      </p:sp>
      <p:sp>
        <p:nvSpPr>
          <p:cNvPr id="104" name="TextBox 103"/>
          <p:cNvSpPr txBox="1"/>
          <p:nvPr/>
        </p:nvSpPr>
        <p:spPr>
          <a:xfrm>
            <a:off x="1513079" y="6102767"/>
            <a:ext cx="772921"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2007</a:t>
            </a:r>
          </a:p>
        </p:txBody>
      </p:sp>
      <p:sp>
        <p:nvSpPr>
          <p:cNvPr id="105" name="TextBox 104"/>
          <p:cNvSpPr txBox="1"/>
          <p:nvPr/>
        </p:nvSpPr>
        <p:spPr>
          <a:xfrm>
            <a:off x="3546919" y="6102767"/>
            <a:ext cx="720281"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2009</a:t>
            </a:r>
          </a:p>
        </p:txBody>
      </p:sp>
      <p:sp>
        <p:nvSpPr>
          <p:cNvPr id="106" name="TextBox 105"/>
          <p:cNvSpPr txBox="1"/>
          <p:nvPr/>
        </p:nvSpPr>
        <p:spPr>
          <a:xfrm>
            <a:off x="5555871" y="6102767"/>
            <a:ext cx="692529"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2011</a:t>
            </a:r>
          </a:p>
        </p:txBody>
      </p:sp>
      <p:sp>
        <p:nvSpPr>
          <p:cNvPr id="107" name="TextBox 106"/>
          <p:cNvSpPr txBox="1"/>
          <p:nvPr/>
        </p:nvSpPr>
        <p:spPr>
          <a:xfrm>
            <a:off x="7576714" y="6102767"/>
            <a:ext cx="729086" cy="338554"/>
          </a:xfrm>
          <a:prstGeom prst="rect">
            <a:avLst/>
          </a:prstGeom>
          <a:noFill/>
        </p:spPr>
        <p:txBody>
          <a:bodyPr wrap="square" rtlCol="0">
            <a:spAutoFit/>
          </a:bodyPr>
          <a:lstStyle/>
          <a:p>
            <a:pPr algn="r" defTabSz="457200"/>
            <a:r>
              <a:rPr lang="en-US" sz="1600" dirty="0" smtClean="0">
                <a:solidFill>
                  <a:srgbClr val="3B6431"/>
                </a:solidFill>
                <a:latin typeface="Trebuchet MS" pitchFamily="34" charset="0"/>
              </a:rPr>
              <a:t>2013</a:t>
            </a:r>
          </a:p>
        </p:txBody>
      </p:sp>
      <p:sp>
        <p:nvSpPr>
          <p:cNvPr id="49" name="Rectangle 48"/>
          <p:cNvSpPr/>
          <p:nvPr/>
        </p:nvSpPr>
        <p:spPr>
          <a:xfrm>
            <a:off x="983524" y="1514763"/>
            <a:ext cx="7606294" cy="4515262"/>
          </a:xfrm>
          <a:prstGeom prst="rect">
            <a:avLst/>
          </a:prstGeom>
          <a:gradFill>
            <a:gsLst>
              <a:gs pos="0">
                <a:schemeClr val="tx1">
                  <a:alpha val="15000"/>
                </a:schemeClr>
              </a:gs>
              <a:gs pos="100000">
                <a:schemeClr val="tx1">
                  <a:alpha val="5000"/>
                </a:schemeClr>
              </a:gs>
            </a:gsLst>
            <a:lin ang="5400000" scaled="0"/>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B6431"/>
              </a:solidFill>
            </a:endParaRPr>
          </a:p>
        </p:txBody>
      </p:sp>
      <p:cxnSp>
        <p:nvCxnSpPr>
          <p:cNvPr id="52" name="Straight Connector 51"/>
          <p:cNvCxnSpPr/>
          <p:nvPr/>
        </p:nvCxnSpPr>
        <p:spPr>
          <a:xfrm>
            <a:off x="969817" y="6026701"/>
            <a:ext cx="761971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69817" y="4344191"/>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69817" y="3227191"/>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69817" y="2677450"/>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969817" y="2092673"/>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969817" y="1507897"/>
            <a:ext cx="7619712" cy="0"/>
          </a:xfrm>
          <a:prstGeom prst="line">
            <a:avLst/>
          </a:prstGeom>
          <a:ln w="3175">
            <a:solidFill>
              <a:schemeClr val="tx1">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69817" y="3776932"/>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69817" y="5436981"/>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969817" y="4928981"/>
            <a:ext cx="7619712" cy="0"/>
          </a:xfrm>
          <a:prstGeom prst="line">
            <a:avLst/>
          </a:prstGeom>
          <a:ln w="31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rot="10800000" flipV="1">
            <a:off x="1377198" y="5216733"/>
            <a:ext cx="831745" cy="400110"/>
          </a:xfrm>
          <a:prstGeom prst="rect">
            <a:avLst/>
          </a:prstGeom>
          <a:noFill/>
        </p:spPr>
        <p:txBody>
          <a:bodyPr wrap="square" rtlCol="0">
            <a:spAutoFit/>
          </a:bodyPr>
          <a:lstStyle/>
          <a:p>
            <a:pPr algn="ctr" defTabSz="457200"/>
            <a:r>
              <a:rPr lang="en-US" sz="2000" b="1" dirty="0">
                <a:solidFill>
                  <a:srgbClr val="87D200"/>
                </a:solidFill>
                <a:effectLst>
                  <a:outerShdw blurRad="38100" dist="38100" dir="2700000" algn="tl">
                    <a:srgbClr val="000000">
                      <a:alpha val="43137"/>
                    </a:srgbClr>
                  </a:outerShdw>
                </a:effectLst>
                <a:latin typeface="Arial" charset="0"/>
                <a:cs typeface="Arial" charset="0"/>
              </a:rPr>
              <a:t>Tesla</a:t>
            </a:r>
          </a:p>
        </p:txBody>
      </p:sp>
      <p:sp>
        <p:nvSpPr>
          <p:cNvPr id="119" name="TextBox 118"/>
          <p:cNvSpPr txBox="1"/>
          <p:nvPr/>
        </p:nvSpPr>
        <p:spPr>
          <a:xfrm rot="10800000" flipV="1">
            <a:off x="3411037" y="4992258"/>
            <a:ext cx="932362" cy="400110"/>
          </a:xfrm>
          <a:prstGeom prst="rect">
            <a:avLst/>
          </a:prstGeom>
          <a:noFill/>
        </p:spPr>
        <p:txBody>
          <a:bodyPr wrap="square" rtlCol="0">
            <a:spAutoFit/>
          </a:bodyPr>
          <a:lstStyle/>
          <a:p>
            <a:pPr algn="ctr" defTabSz="457200"/>
            <a:r>
              <a:rPr lang="en-US" sz="2000" b="1" dirty="0">
                <a:solidFill>
                  <a:srgbClr val="87D200"/>
                </a:solidFill>
                <a:effectLst>
                  <a:outerShdw blurRad="38100" dist="38100" dir="2700000" algn="tl">
                    <a:srgbClr val="000000">
                      <a:alpha val="43137"/>
                    </a:srgbClr>
                  </a:outerShdw>
                </a:effectLst>
                <a:latin typeface="Arial" charset="0"/>
                <a:cs typeface="Arial" charset="0"/>
              </a:rPr>
              <a:t>Fermi</a:t>
            </a:r>
          </a:p>
        </p:txBody>
      </p:sp>
      <p:sp>
        <p:nvSpPr>
          <p:cNvPr id="120" name="TextBox 119"/>
          <p:cNvSpPr txBox="1"/>
          <p:nvPr/>
        </p:nvSpPr>
        <p:spPr>
          <a:xfrm rot="10800000" flipV="1">
            <a:off x="5419989" y="3939319"/>
            <a:ext cx="1057010" cy="400110"/>
          </a:xfrm>
          <a:prstGeom prst="rect">
            <a:avLst/>
          </a:prstGeom>
          <a:noFill/>
        </p:spPr>
        <p:txBody>
          <a:bodyPr wrap="square" rtlCol="0">
            <a:spAutoFit/>
          </a:bodyPr>
          <a:lstStyle/>
          <a:p>
            <a:pPr algn="ctr" defTabSz="457200"/>
            <a:r>
              <a:rPr lang="en-US" sz="2000" b="1" dirty="0" err="1">
                <a:solidFill>
                  <a:srgbClr val="87D200"/>
                </a:solidFill>
                <a:effectLst>
                  <a:outerShdw blurRad="38100" dist="38100" dir="2700000" algn="tl">
                    <a:srgbClr val="000000">
                      <a:alpha val="43137"/>
                    </a:srgbClr>
                  </a:outerShdw>
                </a:effectLst>
                <a:latin typeface="Arial" charset="0"/>
                <a:cs typeface="Arial" charset="0"/>
              </a:rPr>
              <a:t>Kepler</a:t>
            </a:r>
            <a:endParaRPr lang="en-US" sz="2000" b="1" dirty="0">
              <a:solidFill>
                <a:srgbClr val="87D200"/>
              </a:solidFill>
              <a:effectLst>
                <a:outerShdw blurRad="38100" dist="38100" dir="2700000" algn="tl">
                  <a:srgbClr val="000000">
                    <a:alpha val="43137"/>
                  </a:srgbClr>
                </a:outerShdw>
              </a:effectLst>
              <a:latin typeface="Arial" charset="0"/>
              <a:cs typeface="Arial" charset="0"/>
            </a:endParaRPr>
          </a:p>
        </p:txBody>
      </p:sp>
      <p:sp>
        <p:nvSpPr>
          <p:cNvPr id="121" name="TextBox 120"/>
          <p:cNvSpPr txBox="1"/>
          <p:nvPr/>
        </p:nvSpPr>
        <p:spPr>
          <a:xfrm rot="10800000" flipV="1">
            <a:off x="7316028" y="1174157"/>
            <a:ext cx="1294571" cy="400110"/>
          </a:xfrm>
          <a:prstGeom prst="rect">
            <a:avLst/>
          </a:prstGeom>
          <a:noFill/>
        </p:spPr>
        <p:txBody>
          <a:bodyPr wrap="square" rtlCol="0">
            <a:spAutoFit/>
          </a:bodyPr>
          <a:lstStyle/>
          <a:p>
            <a:pPr algn="ctr" defTabSz="457200"/>
            <a:r>
              <a:rPr lang="en-US" sz="2000" b="1" dirty="0">
                <a:solidFill>
                  <a:srgbClr val="87D200"/>
                </a:solidFill>
                <a:effectLst>
                  <a:outerShdw blurRad="38100" dist="38100" dir="2700000" algn="tl">
                    <a:srgbClr val="000000">
                      <a:alpha val="43137"/>
                    </a:srgbClr>
                  </a:outerShdw>
                </a:effectLst>
                <a:latin typeface="Arial" charset="0"/>
                <a:cs typeface="Arial" charset="0"/>
              </a:rPr>
              <a:t>Maxwell</a:t>
            </a:r>
          </a:p>
        </p:txBody>
      </p:sp>
      <p:pic>
        <p:nvPicPr>
          <p:cNvPr id="38" name="Picture 37" descr="Fermi-Final6.jpg"/>
          <p:cNvPicPr>
            <a:picLocks noChangeAspect="1"/>
          </p:cNvPicPr>
          <p:nvPr/>
        </p:nvPicPr>
        <p:blipFill>
          <a:blip r:embed="rId3" cstate="print"/>
          <a:stretch>
            <a:fillRect/>
          </a:stretch>
        </p:blipFill>
        <p:spPr>
          <a:xfrm>
            <a:off x="1638776" y="5595368"/>
            <a:ext cx="308588" cy="406879"/>
          </a:xfrm>
          <a:prstGeom prst="rect">
            <a:avLst/>
          </a:prstGeom>
          <a:effectLst>
            <a:outerShdw blurRad="50800" dist="38100" dir="2700000" algn="tl" rotWithShape="0">
              <a:prstClr val="black">
                <a:alpha val="40000"/>
              </a:prstClr>
            </a:outerShdw>
          </a:effectLst>
        </p:spPr>
      </p:pic>
      <p:pic>
        <p:nvPicPr>
          <p:cNvPr id="39" name="Picture 38" descr="Fermi-Final6.jpg"/>
          <p:cNvPicPr>
            <a:picLocks noChangeAspect="1"/>
          </p:cNvPicPr>
          <p:nvPr/>
        </p:nvPicPr>
        <p:blipFill>
          <a:blip r:embed="rId3" cstate="print"/>
          <a:stretch>
            <a:fillRect/>
          </a:stretch>
        </p:blipFill>
        <p:spPr>
          <a:xfrm>
            <a:off x="3672616" y="5434947"/>
            <a:ext cx="308588" cy="406879"/>
          </a:xfrm>
          <a:prstGeom prst="rect">
            <a:avLst/>
          </a:prstGeom>
          <a:effectLst>
            <a:outerShdw blurRad="50800" dist="38100" dir="2700000" algn="tl" rotWithShape="0">
              <a:prstClr val="black">
                <a:alpha val="40000"/>
              </a:prstClr>
            </a:outerShdw>
          </a:effectLst>
        </p:spPr>
      </p:pic>
      <p:pic>
        <p:nvPicPr>
          <p:cNvPr id="40" name="Picture 39" descr="Fermi-Final6.jpg"/>
          <p:cNvPicPr>
            <a:picLocks noChangeAspect="1"/>
          </p:cNvPicPr>
          <p:nvPr/>
        </p:nvPicPr>
        <p:blipFill>
          <a:blip r:embed="rId3" cstate="print"/>
          <a:stretch>
            <a:fillRect/>
          </a:stretch>
        </p:blipFill>
        <p:spPr>
          <a:xfrm>
            <a:off x="5681568" y="4429642"/>
            <a:ext cx="308588" cy="406879"/>
          </a:xfrm>
          <a:prstGeom prst="rect">
            <a:avLst/>
          </a:prstGeom>
          <a:ln>
            <a:solidFill>
              <a:schemeClr val="tx1">
                <a:lumMod val="50000"/>
              </a:schemeClr>
            </a:solidFill>
          </a:ln>
          <a:effectLst>
            <a:outerShdw blurRad="50800" dist="38100" dir="2700000" algn="tl" rotWithShape="0">
              <a:prstClr val="black">
                <a:alpha val="40000"/>
              </a:prstClr>
            </a:outerShdw>
          </a:effectLst>
        </p:spPr>
      </p:pic>
      <p:pic>
        <p:nvPicPr>
          <p:cNvPr id="41" name="Picture 40" descr="Fermi-Final6.jpg"/>
          <p:cNvPicPr>
            <a:picLocks noChangeAspect="1"/>
          </p:cNvPicPr>
          <p:nvPr/>
        </p:nvPicPr>
        <p:blipFill>
          <a:blip r:embed="rId3" cstate="print"/>
          <a:stretch>
            <a:fillRect/>
          </a:stretch>
        </p:blipFill>
        <p:spPr>
          <a:xfrm>
            <a:off x="7702411" y="1584842"/>
            <a:ext cx="308588" cy="406879"/>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5449960" y="6519446"/>
            <a:ext cx="3255368" cy="307777"/>
          </a:xfrm>
          <a:prstGeom prst="rect">
            <a:avLst/>
          </a:prstGeom>
          <a:noFill/>
        </p:spPr>
        <p:txBody>
          <a:bodyPr wrap="none" rtlCol="0">
            <a:spAutoFit/>
          </a:bodyPr>
          <a:lstStyle/>
          <a:p>
            <a:r>
              <a:rPr lang="en-US" sz="1400" dirty="0" smtClean="0">
                <a:solidFill>
                  <a:srgbClr val="3B6431"/>
                </a:solidFill>
              </a:rPr>
              <a:t>Jensen Huang’s Keynote at GTC 2010</a:t>
            </a:r>
            <a:endParaRPr lang="en-US" sz="1400" dirty="0">
              <a:solidFill>
                <a:srgbClr val="3B6431"/>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Investment Strategy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584775"/>
          </a:xfrm>
        </p:spPr>
        <p:txBody>
          <a:bodyPr/>
          <a:lstStyle/>
          <a:p>
            <a:r>
              <a:rPr lang="en-US" dirty="0" smtClean="0"/>
              <a:t>Do we need exotic technology?</a:t>
            </a:r>
            <a:br>
              <a:rPr lang="en-US" dirty="0" smtClean="0"/>
            </a:br>
            <a:r>
              <a:rPr lang="en-US" dirty="0" smtClean="0"/>
              <a:t>Semiconductor, optics, memory, etc…</a:t>
            </a:r>
            <a:endParaRPr lang="en-US" dirty="0"/>
          </a:p>
        </p:txBody>
      </p:sp>
      <p:pic>
        <p:nvPicPr>
          <p:cNvPr id="4" name="Picture 3"/>
          <p:cNvPicPr>
            <a:picLocks noChangeAspect="1"/>
          </p:cNvPicPr>
          <p:nvPr/>
        </p:nvPicPr>
        <p:blipFill>
          <a:blip r:embed="rId2"/>
          <a:stretch>
            <a:fillRect/>
          </a:stretch>
        </p:blipFill>
        <p:spPr>
          <a:xfrm>
            <a:off x="2667000" y="3276600"/>
            <a:ext cx="3810000" cy="347345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686800" cy="1077218"/>
          </a:xfrm>
        </p:spPr>
        <p:txBody>
          <a:bodyPr/>
          <a:lstStyle/>
          <a:p>
            <a:r>
              <a:rPr lang="en-US" dirty="0" smtClean="0"/>
              <a:t>Do we need exotic technology?</a:t>
            </a:r>
            <a:br>
              <a:rPr lang="en-US" dirty="0" smtClean="0"/>
            </a:br>
            <a:r>
              <a:rPr lang="en-US" dirty="0" smtClean="0"/>
              <a:t>Semiconductor, optics, memory, etc…</a:t>
            </a:r>
            <a:endParaRPr lang="en-US" dirty="0"/>
          </a:p>
        </p:txBody>
      </p:sp>
      <p:sp>
        <p:nvSpPr>
          <p:cNvPr id="3" name="Content Placeholder 2"/>
          <p:cNvSpPr>
            <a:spLocks noGrp="1"/>
          </p:cNvSpPr>
          <p:nvPr>
            <p:ph idx="1"/>
          </p:nvPr>
        </p:nvSpPr>
        <p:spPr/>
        <p:txBody>
          <a:bodyPr/>
          <a:lstStyle/>
          <a:p>
            <a:r>
              <a:rPr lang="en-US" dirty="0" smtClean="0"/>
              <a:t>No, but we’ll take what we can get</a:t>
            </a:r>
            <a:br>
              <a:rPr lang="en-US" dirty="0" smtClean="0"/>
            </a:br>
            <a:r>
              <a:rPr lang="en-US" dirty="0" smtClean="0"/>
              <a:t/>
            </a:r>
            <a:br>
              <a:rPr lang="en-US" dirty="0" smtClean="0"/>
            </a:br>
            <a:r>
              <a:rPr lang="en-US" dirty="0" smtClean="0"/>
              <a:t>… and that’s the wrong question</a:t>
            </a:r>
            <a:endParaRPr lang="en-US" dirty="0"/>
          </a:p>
        </p:txBody>
      </p:sp>
      <p:pic>
        <p:nvPicPr>
          <p:cNvPr id="4" name="Picture 3"/>
          <p:cNvPicPr>
            <a:picLocks noChangeAspect="1"/>
          </p:cNvPicPr>
          <p:nvPr/>
        </p:nvPicPr>
        <p:blipFill>
          <a:blip r:embed="rId2"/>
          <a:stretch>
            <a:fillRect/>
          </a:stretch>
        </p:blipFill>
        <p:spPr>
          <a:xfrm>
            <a:off x="2667000" y="3276600"/>
            <a:ext cx="3810000" cy="347345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5016757"/>
          </a:xfrm>
        </p:spPr>
        <p:txBody>
          <a:bodyPr/>
          <a:lstStyle/>
          <a:p>
            <a:r>
              <a:rPr lang="en-US" dirty="0" smtClean="0"/>
              <a:t>The right questions are:</a:t>
            </a:r>
            <a:br>
              <a:rPr lang="en-US" dirty="0" smtClean="0"/>
            </a:br>
            <a:r>
              <a:rPr lang="en-US" dirty="0" smtClean="0"/>
              <a:t/>
            </a:r>
            <a:br>
              <a:rPr lang="en-US" dirty="0" smtClean="0"/>
            </a:br>
            <a:r>
              <a:rPr lang="en-US" dirty="0" smtClean="0"/>
              <a:t>Can we make a difference in core technologies like semiconductor </a:t>
            </a:r>
            <a:r>
              <a:rPr lang="en-US" dirty="0" err="1" smtClean="0"/>
              <a:t>fab</a:t>
            </a:r>
            <a:r>
              <a:rPr lang="en-US" dirty="0" smtClean="0"/>
              <a:t>, optics, and memory?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What investments will make the biggest difference (risk reduction) for </a:t>
            </a:r>
            <a:r>
              <a:rPr lang="en-US" dirty="0" err="1" smtClean="0"/>
              <a:t>ExaScale</a:t>
            </a:r>
            <a:r>
              <a:rPr lang="en-US" dirty="0" smtClean="0"/>
              <a:t>?</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1077218"/>
          </a:xfrm>
        </p:spPr>
        <p:txBody>
          <a:bodyPr/>
          <a:lstStyle/>
          <a:p>
            <a:r>
              <a:rPr lang="en-US" dirty="0" smtClean="0"/>
              <a:t>Fundamental and Incidental Obstacles to Programmability</a:t>
            </a:r>
            <a:endParaRPr lang="en-US" dirty="0"/>
          </a:p>
        </p:txBody>
      </p:sp>
      <p:sp>
        <p:nvSpPr>
          <p:cNvPr id="3" name="Content Placeholder 2"/>
          <p:cNvSpPr>
            <a:spLocks noGrp="1"/>
          </p:cNvSpPr>
          <p:nvPr>
            <p:ph idx="1"/>
          </p:nvPr>
        </p:nvSpPr>
        <p:spPr/>
        <p:txBody>
          <a:bodyPr/>
          <a:lstStyle/>
          <a:p>
            <a:r>
              <a:rPr lang="en-US" dirty="0" smtClean="0"/>
              <a:t>Fundamental</a:t>
            </a:r>
          </a:p>
          <a:p>
            <a:pPr lvl="1"/>
            <a:r>
              <a:rPr lang="en-US" dirty="0" smtClean="0"/>
              <a:t>Expressing 10</a:t>
            </a:r>
            <a:r>
              <a:rPr lang="en-US" baseline="30000" dirty="0" smtClean="0"/>
              <a:t>9</a:t>
            </a:r>
            <a:r>
              <a:rPr lang="en-US" dirty="0" smtClean="0"/>
              <a:t> way parallelism</a:t>
            </a:r>
          </a:p>
          <a:p>
            <a:pPr lvl="1"/>
            <a:r>
              <a:rPr lang="en-US" dirty="0" smtClean="0"/>
              <a:t>Expressing locality to deal with &gt;100:1 </a:t>
            </a:r>
            <a:r>
              <a:rPr lang="en-US" dirty="0" err="1" smtClean="0"/>
              <a:t>global:local</a:t>
            </a:r>
            <a:r>
              <a:rPr lang="en-US" dirty="0" smtClean="0"/>
              <a:t> energy</a:t>
            </a:r>
          </a:p>
          <a:p>
            <a:pPr lvl="1"/>
            <a:r>
              <a:rPr lang="en-US" dirty="0" smtClean="0"/>
              <a:t>Balancing load across 10</a:t>
            </a:r>
            <a:r>
              <a:rPr lang="en-US" baseline="30000" dirty="0" smtClean="0"/>
              <a:t>9</a:t>
            </a:r>
            <a:r>
              <a:rPr lang="en-US" dirty="0" smtClean="0"/>
              <a:t> cores</a:t>
            </a:r>
          </a:p>
          <a:p>
            <a:pPr lvl="1"/>
            <a:endParaRPr lang="en-US" dirty="0" smtClean="0"/>
          </a:p>
          <a:p>
            <a:r>
              <a:rPr lang="en-US" dirty="0" smtClean="0"/>
              <a:t>Incidental</a:t>
            </a:r>
          </a:p>
          <a:p>
            <a:pPr lvl="1"/>
            <a:r>
              <a:rPr lang="en-US" dirty="0" smtClean="0"/>
              <a:t>Dealing with multiple address spaces</a:t>
            </a:r>
          </a:p>
          <a:p>
            <a:pPr lvl="1"/>
            <a:r>
              <a:rPr lang="en-US" dirty="0" smtClean="0"/>
              <a:t>Partitioning data across nodes</a:t>
            </a:r>
          </a:p>
          <a:p>
            <a:pPr lvl="1"/>
            <a:r>
              <a:rPr lang="en-US" dirty="0" smtClean="0"/>
              <a:t>Aggregating data to amortize message overhead</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5509200"/>
          </a:xfrm>
        </p:spPr>
        <p:txBody>
          <a:bodyPr/>
          <a:lstStyle/>
          <a:p>
            <a:r>
              <a:rPr lang="en-US" dirty="0" smtClean="0"/>
              <a:t>Can we make a difference in core technologies like semiconductor </a:t>
            </a:r>
            <a:r>
              <a:rPr lang="en-US" dirty="0" err="1" smtClean="0"/>
              <a:t>fab</a:t>
            </a:r>
            <a:r>
              <a:rPr lang="en-US" dirty="0" smtClean="0"/>
              <a:t>, optics, and memory?</a:t>
            </a:r>
            <a:br>
              <a:rPr lang="en-US" dirty="0" smtClean="0"/>
            </a:br>
            <a:r>
              <a:rPr lang="en-US" dirty="0" smtClean="0"/>
              <a:t/>
            </a:r>
            <a:br>
              <a:rPr lang="en-US" dirty="0" smtClean="0"/>
            </a:br>
            <a:r>
              <a:rPr lang="en-US" dirty="0" smtClean="0">
                <a:solidFill>
                  <a:schemeClr val="accent4">
                    <a:lumMod val="75000"/>
                  </a:schemeClr>
                </a:solidFill>
              </a:rPr>
              <a:t>No, there is a $100B+ industry already driving these technologies in the right direction.</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The little we can afford to invest (&lt;$1B) won’t move the needle (in speed or direction)</a:t>
            </a:r>
            <a:endParaRPr lang="en-US" dirty="0">
              <a:solidFill>
                <a:schemeClr val="accent4">
                  <a:lumMod val="75000"/>
                </a:schemeClr>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3046988"/>
          </a:xfrm>
        </p:spPr>
        <p:txBody>
          <a:bodyPr/>
          <a:lstStyle/>
          <a:p>
            <a:r>
              <a:rPr lang="en-US" dirty="0" smtClean="0"/>
              <a:t>What investments will make the biggest difference (risk reduction) for </a:t>
            </a:r>
            <a:r>
              <a:rPr lang="en-US" dirty="0" err="1" smtClean="0"/>
              <a:t>ExaScale</a:t>
            </a:r>
            <a:r>
              <a:rPr lang="en-US" dirty="0" smtClean="0"/>
              <a:t>?</a:t>
            </a:r>
            <a:br>
              <a:rPr lang="en-US" dirty="0" smtClean="0"/>
            </a:br>
            <a:r>
              <a:rPr lang="en-US" dirty="0" smtClean="0"/>
              <a:t/>
            </a:r>
            <a:br>
              <a:rPr lang="en-US" dirty="0" smtClean="0"/>
            </a:br>
            <a:r>
              <a:rPr lang="en-US" dirty="0" smtClean="0">
                <a:solidFill>
                  <a:srgbClr val="3B6431"/>
                </a:solidFill>
              </a:rPr>
              <a:t>Look for long poles that aren’t being addressed by the data center or mobile industries.</a:t>
            </a:r>
            <a:endParaRPr lang="en-US" b="0" dirty="0">
              <a:solidFill>
                <a:srgbClr val="3B6431"/>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6001642"/>
          </a:xfrm>
        </p:spPr>
        <p:txBody>
          <a:bodyPr/>
          <a:lstStyle/>
          <a:p>
            <a:r>
              <a:rPr lang="en-US" dirty="0" smtClean="0"/>
              <a:t>What investments will make the biggest difference (risk reduction) for </a:t>
            </a:r>
            <a:r>
              <a:rPr lang="en-US" dirty="0" err="1" smtClean="0"/>
              <a:t>ExaScale</a:t>
            </a:r>
            <a:r>
              <a:rPr lang="en-US" dirty="0" smtClean="0"/>
              <a:t>?</a:t>
            </a:r>
            <a:br>
              <a:rPr lang="en-US" dirty="0" smtClean="0"/>
            </a:br>
            <a:r>
              <a:rPr lang="en-US" dirty="0" smtClean="0"/>
              <a:t/>
            </a:r>
            <a:br>
              <a:rPr lang="en-US" dirty="0" smtClean="0"/>
            </a:br>
            <a:r>
              <a:rPr lang="en-US" dirty="0" smtClean="0">
                <a:solidFill>
                  <a:srgbClr val="3B6431"/>
                </a:solidFill>
              </a:rPr>
              <a:t>Programming systems – </a:t>
            </a:r>
            <a:r>
              <a:rPr lang="en-US" b="0" dirty="0" smtClean="0">
                <a:solidFill>
                  <a:srgbClr val="3B6431"/>
                </a:solidFill>
              </a:rPr>
              <a:t>they are the long pole of the tent and modest investments will make a huge difference.</a:t>
            </a:r>
            <a:r>
              <a:rPr lang="en-US" dirty="0" smtClean="0">
                <a:solidFill>
                  <a:srgbClr val="3B6431"/>
                </a:solidFill>
              </a:rPr>
              <a:t/>
            </a:r>
            <a:br>
              <a:rPr lang="en-US" dirty="0" smtClean="0">
                <a:solidFill>
                  <a:srgbClr val="3B6431"/>
                </a:solidFill>
              </a:rPr>
            </a:br>
            <a:r>
              <a:rPr lang="en-US" dirty="0" smtClean="0">
                <a:solidFill>
                  <a:srgbClr val="3B6431"/>
                </a:solidFill>
              </a:rPr>
              <a:t/>
            </a:r>
            <a:br>
              <a:rPr lang="en-US" dirty="0" smtClean="0">
                <a:solidFill>
                  <a:srgbClr val="3B6431"/>
                </a:solidFill>
              </a:rPr>
            </a:br>
            <a:r>
              <a:rPr lang="en-US" dirty="0" smtClean="0">
                <a:solidFill>
                  <a:srgbClr val="3B6431"/>
                </a:solidFill>
              </a:rPr>
              <a:t>Scalable, fine-grain, architecture –</a:t>
            </a:r>
            <a:r>
              <a:rPr lang="en-US" b="0" dirty="0" smtClean="0">
                <a:solidFill>
                  <a:srgbClr val="3B6431"/>
                </a:solidFill>
              </a:rPr>
              <a:t>communication, synchronization, and thread management mechanisms needed to achieve strong scaling – conventional machines will stick with weak scaling for now.</a:t>
            </a:r>
            <a:endParaRPr lang="en-US" b="0" dirty="0">
              <a:solidFill>
                <a:srgbClr val="3B6431"/>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36612"/>
            <a:ext cx="7238999" cy="584776"/>
          </a:xfrm>
        </p:spPr>
        <p:txBody>
          <a:bodyPr/>
          <a:lstStyle/>
          <a:p>
            <a:pPr algn="l"/>
            <a:r>
              <a:rPr lang="en-US" dirty="0" smtClean="0"/>
              <a:t>Summary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584776"/>
          </a:xfrm>
        </p:spPr>
        <p:txBody>
          <a:bodyPr/>
          <a:lstStyle/>
          <a:p>
            <a:r>
              <a:rPr lang="en-US" dirty="0" err="1" smtClean="0"/>
              <a:t>ExaScale</a:t>
            </a:r>
            <a:r>
              <a:rPr lang="en-US" dirty="0" smtClean="0"/>
              <a:t> Requires Change</a:t>
            </a:r>
            <a:endParaRPr lang="en-US" dirty="0"/>
          </a:p>
        </p:txBody>
      </p:sp>
      <p:sp>
        <p:nvSpPr>
          <p:cNvPr id="3" name="Content Placeholder 2"/>
          <p:cNvSpPr>
            <a:spLocks noGrp="1"/>
          </p:cNvSpPr>
          <p:nvPr>
            <p:ph idx="1"/>
          </p:nvPr>
        </p:nvSpPr>
        <p:spPr>
          <a:xfrm>
            <a:off x="457200" y="1066800"/>
            <a:ext cx="8229600" cy="4724400"/>
          </a:xfrm>
        </p:spPr>
        <p:txBody>
          <a:bodyPr/>
          <a:lstStyle/>
          <a:p>
            <a:r>
              <a:rPr lang="en-US" sz="2000" dirty="0" smtClean="0"/>
              <a:t>Programming Systems</a:t>
            </a:r>
          </a:p>
          <a:p>
            <a:pPr lvl="1"/>
            <a:r>
              <a:rPr lang="en-US" sz="1800" dirty="0" smtClean="0"/>
              <a:t>Eliminate incidental obstacles to parallelism</a:t>
            </a:r>
          </a:p>
          <a:p>
            <a:pPr lvl="2"/>
            <a:r>
              <a:rPr lang="en-US" sz="1600" dirty="0" smtClean="0"/>
              <a:t>Provide global address space, fast, short messages, etc…</a:t>
            </a:r>
          </a:p>
          <a:p>
            <a:pPr lvl="1"/>
            <a:r>
              <a:rPr lang="en-US" sz="1800" dirty="0" smtClean="0"/>
              <a:t>Express all of the parallelism and locality - abstractly</a:t>
            </a:r>
          </a:p>
          <a:p>
            <a:pPr lvl="2"/>
            <a:r>
              <a:rPr lang="en-US" sz="1600" dirty="0" smtClean="0"/>
              <a:t>Not the way current codes are written</a:t>
            </a:r>
          </a:p>
          <a:p>
            <a:pPr lvl="1"/>
            <a:r>
              <a:rPr lang="en-US" sz="1800" dirty="0" smtClean="0"/>
              <a:t>Use tools to map these applications to different machines</a:t>
            </a:r>
          </a:p>
          <a:p>
            <a:pPr lvl="2"/>
            <a:r>
              <a:rPr lang="en-US" sz="1600" dirty="0" smtClean="0"/>
              <a:t>Performance portability</a:t>
            </a:r>
          </a:p>
          <a:p>
            <a:r>
              <a:rPr lang="en-US" sz="2000" dirty="0" smtClean="0"/>
              <a:t>Power</a:t>
            </a:r>
          </a:p>
          <a:p>
            <a:pPr lvl="1"/>
            <a:r>
              <a:rPr lang="en-US" sz="1800" dirty="0" smtClean="0"/>
              <a:t>Locality:  </a:t>
            </a:r>
            <a:r>
              <a:rPr lang="en-US" sz="1600" dirty="0" smtClean="0"/>
              <a:t>In the application, mapped by the programming system, supported by the architecture</a:t>
            </a:r>
          </a:p>
          <a:p>
            <a:pPr lvl="1"/>
            <a:r>
              <a:rPr lang="en-US" sz="1800" dirty="0" smtClean="0"/>
              <a:t>Overhead</a:t>
            </a:r>
          </a:p>
          <a:p>
            <a:pPr lvl="2"/>
            <a:r>
              <a:rPr lang="en-US" sz="1600" dirty="0" smtClean="0"/>
              <a:t>From 100x to 2x by building throughput cores</a:t>
            </a:r>
          </a:p>
          <a:p>
            <a:pPr lvl="1"/>
            <a:r>
              <a:rPr lang="en-US" sz="1800" dirty="0" smtClean="0"/>
              <a:t>Optimization</a:t>
            </a:r>
          </a:p>
          <a:p>
            <a:pPr lvl="2"/>
            <a:r>
              <a:rPr lang="en-US" sz="1600" dirty="0" smtClean="0"/>
              <a:t>At all levels</a:t>
            </a:r>
          </a:p>
          <a:p>
            <a:r>
              <a:rPr lang="en-US" sz="2000" dirty="0" smtClean="0"/>
              <a:t>The largest challenge is admitting we need to make big changes.</a:t>
            </a:r>
          </a:p>
          <a:p>
            <a:pPr lvl="1"/>
            <a:r>
              <a:rPr lang="en-US" sz="1600" dirty="0" smtClean="0"/>
              <a:t>This requires investment in research, not just procurements</a:t>
            </a:r>
          </a:p>
          <a:p>
            <a:pPr lvl="1"/>
            <a:endParaRPr lang="en-US" sz="18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2644170"/>
            <a:ext cx="7238999" cy="1569660"/>
          </a:xfrm>
        </p:spPr>
        <p:txBody>
          <a:bodyPr/>
          <a:lstStyle/>
          <a:p>
            <a:pPr algn="l"/>
            <a:r>
              <a:rPr lang="en-US" dirty="0" smtClean="0"/>
              <a:t>The fundamental problems are hard enough.  We must eliminate the incidental ones.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simple hardware can provide</a:t>
            </a:r>
            <a:endParaRPr lang="en-US" dirty="0"/>
          </a:p>
        </p:txBody>
      </p:sp>
      <p:sp>
        <p:nvSpPr>
          <p:cNvPr id="3" name="Content Placeholder 2"/>
          <p:cNvSpPr>
            <a:spLocks noGrp="1"/>
          </p:cNvSpPr>
          <p:nvPr>
            <p:ph idx="1"/>
          </p:nvPr>
        </p:nvSpPr>
        <p:spPr/>
        <p:txBody>
          <a:bodyPr/>
          <a:lstStyle/>
          <a:p>
            <a:r>
              <a:rPr lang="en-US" dirty="0" smtClean="0"/>
              <a:t>Shared global address space (PGAS)</a:t>
            </a:r>
          </a:p>
          <a:p>
            <a:pPr lvl="1"/>
            <a:r>
              <a:rPr lang="en-US" dirty="0" smtClean="0"/>
              <a:t>No need to manage multiple copies with different names</a:t>
            </a:r>
          </a:p>
          <a:p>
            <a:endParaRPr lang="en-US" dirty="0" smtClean="0"/>
          </a:p>
          <a:p>
            <a:r>
              <a:rPr lang="en-US" dirty="0" smtClean="0"/>
              <a:t>Fast and efficient small (4-word) messages</a:t>
            </a:r>
          </a:p>
          <a:p>
            <a:pPr lvl="1"/>
            <a:r>
              <a:rPr lang="en-US" dirty="0" smtClean="0"/>
              <a:t>No need to aggregate data to make Kbyte messages</a:t>
            </a:r>
          </a:p>
          <a:p>
            <a:pPr lvl="1"/>
            <a:endParaRPr lang="en-US" dirty="0" smtClean="0"/>
          </a:p>
          <a:p>
            <a:r>
              <a:rPr lang="en-US" dirty="0" smtClean="0"/>
              <a:t>Efficient global block transfers (with gather/scatter)</a:t>
            </a:r>
          </a:p>
          <a:p>
            <a:pPr lvl="1"/>
            <a:r>
              <a:rPr lang="en-US" dirty="0" smtClean="0"/>
              <a:t>No need to partition data by “node”</a:t>
            </a:r>
          </a:p>
          <a:p>
            <a:pPr lvl="1"/>
            <a:r>
              <a:rPr lang="en-US" dirty="0" smtClean="0"/>
              <a:t>Vertical locality is still important</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1077218"/>
          </a:xfrm>
        </p:spPr>
        <p:txBody>
          <a:bodyPr/>
          <a:lstStyle/>
          <a:p>
            <a:r>
              <a:rPr lang="en-US" dirty="0" smtClean="0"/>
              <a:t>A Layered approach to Fundamental Programming Issues</a:t>
            </a:r>
            <a:endParaRPr lang="en-US" dirty="0"/>
          </a:p>
        </p:txBody>
      </p:sp>
      <p:sp>
        <p:nvSpPr>
          <p:cNvPr id="3" name="Content Placeholder 2"/>
          <p:cNvSpPr>
            <a:spLocks noGrp="1"/>
          </p:cNvSpPr>
          <p:nvPr>
            <p:ph idx="1"/>
          </p:nvPr>
        </p:nvSpPr>
        <p:spPr/>
        <p:txBody>
          <a:bodyPr/>
          <a:lstStyle/>
          <a:p>
            <a:r>
              <a:rPr lang="en-US" dirty="0" smtClean="0"/>
              <a:t>Hardware mechanisms for efficient communication, synchronization, and thread management</a:t>
            </a:r>
          </a:p>
          <a:p>
            <a:pPr lvl="1"/>
            <a:r>
              <a:rPr lang="en-US" dirty="0" smtClean="0"/>
              <a:t>Programmer limited only by fundamental machine capabilities</a:t>
            </a:r>
          </a:p>
          <a:p>
            <a:endParaRPr lang="en-US" dirty="0" smtClean="0"/>
          </a:p>
          <a:p>
            <a:r>
              <a:rPr lang="en-US" dirty="0" smtClean="0"/>
              <a:t>A programming model that expresses all available parallelism and locality</a:t>
            </a:r>
          </a:p>
          <a:p>
            <a:pPr lvl="1"/>
            <a:r>
              <a:rPr lang="en-US" dirty="0" smtClean="0"/>
              <a:t>hierarchical thread arrays and hierarchical storage</a:t>
            </a:r>
          </a:p>
          <a:p>
            <a:endParaRPr lang="en-US" dirty="0" smtClean="0"/>
          </a:p>
          <a:p>
            <a:r>
              <a:rPr lang="en-US" dirty="0" smtClean="0"/>
              <a:t>Compilers and run-time auto-tuners that selectively exploit parallelism and locality</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 name="AutoShape 14"/>
          <p:cNvSpPr>
            <a:spLocks noChangeArrowheads="1"/>
          </p:cNvSpPr>
          <p:nvPr/>
        </p:nvSpPr>
        <p:spPr bwMode="auto">
          <a:xfrm rot="10800000">
            <a:off x="2621446" y="1186983"/>
            <a:ext cx="3901108" cy="5058474"/>
          </a:xfrm>
          <a:prstGeom prst="roundRect">
            <a:avLst>
              <a:gd name="adj" fmla="val 3788"/>
            </a:avLst>
          </a:prstGeom>
          <a:gradFill flip="none" rotWithShape="1">
            <a:gsLst>
              <a:gs pos="0">
                <a:schemeClr val="bg1">
                  <a:lumMod val="50000"/>
                  <a:lumOff val="50000"/>
                  <a:alpha val="62000"/>
                </a:schemeClr>
              </a:gs>
              <a:gs pos="100000">
                <a:schemeClr val="bg1">
                  <a:lumMod val="75000"/>
                  <a:lumOff val="25000"/>
                  <a:alpha val="25000"/>
                </a:schemeClr>
              </a:gs>
            </a:gsLst>
            <a:lin ang="16200000" scaled="1"/>
            <a:tileRect/>
          </a:gradFill>
          <a:ln w="9525" algn="ctr">
            <a:gradFill>
              <a:gsLst>
                <a:gs pos="0">
                  <a:schemeClr val="bg2">
                    <a:alpha val="22000"/>
                  </a:schemeClr>
                </a:gs>
                <a:gs pos="100000">
                  <a:srgbClr val="949494"/>
                </a:gs>
              </a:gsLst>
              <a:lin ang="5400000" scaled="0"/>
            </a:grad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defRPr/>
            </a:pPr>
            <a:endParaRPr lang="en-US" sz="1000" b="1" dirty="0">
              <a:solidFill>
                <a:srgbClr val="000000"/>
              </a:solidFill>
              <a:ea typeface="MS PGothic" pitchFamily="34" charset="-128"/>
            </a:endParaRPr>
          </a:p>
        </p:txBody>
      </p:sp>
      <p:sp>
        <p:nvSpPr>
          <p:cNvPr id="7" name="Title 1"/>
          <p:cNvSpPr txBox="1">
            <a:spLocks/>
          </p:cNvSpPr>
          <p:nvPr/>
        </p:nvSpPr>
        <p:spPr bwMode="auto">
          <a:xfrm>
            <a:off x="457200" y="181610"/>
            <a:ext cx="7863917" cy="656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lgn="ctr">
              <a:lnSpc>
                <a:spcPct val="90000"/>
              </a:lnSpc>
            </a:pPr>
            <a:r>
              <a:rPr lang="fr-FR" sz="4000" b="1" kern="0" dirty="0" err="1" smtClean="0">
                <a:solidFill>
                  <a:srgbClr val="000000"/>
                </a:solidFill>
                <a:effectLst>
                  <a:outerShdw blurRad="38100" dist="38100" dir="2700000" algn="tl">
                    <a:srgbClr val="000000">
                      <a:alpha val="43137"/>
                    </a:srgbClr>
                  </a:outerShdw>
                </a:effectLst>
                <a:latin typeface="Arial"/>
              </a:rPr>
              <a:t>Execution</a:t>
            </a:r>
            <a:r>
              <a:rPr lang="fr-FR" sz="4000" b="1" kern="0" dirty="0" smtClean="0">
                <a:solidFill>
                  <a:srgbClr val="000000"/>
                </a:solidFill>
                <a:effectLst>
                  <a:outerShdw blurRad="38100" dist="38100" dir="2700000" algn="tl">
                    <a:srgbClr val="000000">
                      <a:alpha val="43137"/>
                    </a:srgbClr>
                  </a:outerShdw>
                </a:effectLst>
                <a:latin typeface="Arial"/>
              </a:rPr>
              <a:t> Model</a:t>
            </a:r>
            <a:endParaRPr lang="en-US" sz="4000" b="1" kern="0" dirty="0" smtClean="0">
              <a:solidFill>
                <a:srgbClr val="000000"/>
              </a:solidFill>
              <a:effectLst>
                <a:outerShdw blurRad="38100" dist="38100" dir="2700000" algn="tl">
                  <a:srgbClr val="000000">
                    <a:alpha val="43137"/>
                  </a:srgbClr>
                </a:outerShdw>
              </a:effectLst>
              <a:latin typeface="Arial"/>
            </a:endParaRPr>
          </a:p>
        </p:txBody>
      </p:sp>
      <p:cxnSp>
        <p:nvCxnSpPr>
          <p:cNvPr id="11" name="Straight Connector 10"/>
          <p:cNvCxnSpPr/>
          <p:nvPr/>
        </p:nvCxnSpPr>
        <p:spPr>
          <a:xfrm rot="5400000" flipH="1" flipV="1">
            <a:off x="2655241" y="3297437"/>
            <a:ext cx="1646297" cy="903111"/>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sp>
        <p:nvSpPr>
          <p:cNvPr id="12" name="Rounded Rectangle 11"/>
          <p:cNvSpPr/>
          <p:nvPr/>
        </p:nvSpPr>
        <p:spPr>
          <a:xfrm>
            <a:off x="2802081" y="1279555"/>
            <a:ext cx="3539839" cy="884296"/>
          </a:xfrm>
          <a:prstGeom prst="roundRect">
            <a:avLst>
              <a:gd name="adj" fmla="val 11389"/>
            </a:avLst>
          </a:prstGeom>
          <a:solidFill>
            <a:schemeClr val="accent1"/>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42" name="Rounded Rectangle 41"/>
          <p:cNvSpPr/>
          <p:nvPr/>
        </p:nvSpPr>
        <p:spPr>
          <a:xfrm>
            <a:off x="3982007" y="1381729"/>
            <a:ext cx="339220" cy="428474"/>
          </a:xfrm>
          <a:prstGeom prst="roundRect">
            <a:avLst>
              <a:gd name="adj" fmla="val 11389"/>
            </a:avLst>
          </a:prstGeom>
          <a:solidFill>
            <a:schemeClr val="accent1">
              <a:lumMod val="75000"/>
              <a:lumOff val="2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r>
              <a:rPr lang="en-US" sz="1600" b="1" kern="0" dirty="0" smtClean="0">
                <a:solidFill>
                  <a:srgbClr val="000000"/>
                </a:solidFill>
                <a:ea typeface="MS PGothic" pitchFamily="34" charset="-128"/>
              </a:rPr>
              <a:t>A</a:t>
            </a:r>
          </a:p>
        </p:txBody>
      </p:sp>
      <p:sp>
        <p:nvSpPr>
          <p:cNvPr id="43" name="Rounded Rectangle 42"/>
          <p:cNvSpPr/>
          <p:nvPr/>
        </p:nvSpPr>
        <p:spPr>
          <a:xfrm>
            <a:off x="4708728" y="1381729"/>
            <a:ext cx="339220" cy="428474"/>
          </a:xfrm>
          <a:prstGeom prst="roundRect">
            <a:avLst>
              <a:gd name="adj" fmla="val 11389"/>
            </a:avLst>
          </a:prstGeom>
          <a:solidFill>
            <a:schemeClr val="accent1">
              <a:lumMod val="75000"/>
              <a:lumOff val="2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r>
              <a:rPr lang="en-US" sz="1400" b="1" kern="0" dirty="0" smtClean="0">
                <a:solidFill>
                  <a:srgbClr val="000000"/>
                </a:solidFill>
                <a:ea typeface="MS PGothic" pitchFamily="34" charset="-128"/>
              </a:rPr>
              <a:t>B</a:t>
            </a:r>
          </a:p>
        </p:txBody>
      </p:sp>
      <p:sp>
        <p:nvSpPr>
          <p:cNvPr id="55" name="TextBox 54"/>
          <p:cNvSpPr txBox="1"/>
          <p:nvPr/>
        </p:nvSpPr>
        <p:spPr>
          <a:xfrm>
            <a:off x="3643226" y="5861072"/>
            <a:ext cx="1632979" cy="338554"/>
          </a:xfrm>
          <a:prstGeom prst="rect">
            <a:avLst/>
          </a:prstGeom>
          <a:noFill/>
        </p:spPr>
        <p:txBody>
          <a:bodyPr wrap="none" rtlCol="0">
            <a:spAutoFit/>
          </a:bodyPr>
          <a:lstStyle/>
          <a:p>
            <a:pPr algn="ctr"/>
            <a:r>
              <a:rPr lang="en-US" sz="1600" dirty="0" smtClean="0">
                <a:solidFill>
                  <a:srgbClr val="000000"/>
                </a:solidFill>
              </a:rPr>
              <a:t>Active Message</a:t>
            </a:r>
            <a:endParaRPr lang="en-US" sz="1600" dirty="0">
              <a:solidFill>
                <a:srgbClr val="000000"/>
              </a:solidFill>
            </a:endParaRPr>
          </a:p>
        </p:txBody>
      </p:sp>
      <p:sp>
        <p:nvSpPr>
          <p:cNvPr id="56" name="TextBox 55"/>
          <p:cNvSpPr txBox="1"/>
          <p:nvPr/>
        </p:nvSpPr>
        <p:spPr>
          <a:xfrm>
            <a:off x="975500" y="3217590"/>
            <a:ext cx="1437498" cy="761234"/>
          </a:xfrm>
          <a:prstGeom prst="rect">
            <a:avLst/>
          </a:prstGeom>
          <a:noFill/>
        </p:spPr>
        <p:txBody>
          <a:bodyPr wrap="square" rtlCol="0">
            <a:spAutoFit/>
          </a:bodyPr>
          <a:lstStyle/>
          <a:p>
            <a:pPr algn="r">
              <a:lnSpc>
                <a:spcPct val="90000"/>
              </a:lnSpc>
            </a:pPr>
            <a:r>
              <a:rPr lang="en-US" sz="1600" dirty="0" smtClean="0">
                <a:solidFill>
                  <a:srgbClr val="000000"/>
                </a:solidFill>
              </a:rPr>
              <a:t>Abstract Memory Hierarchy</a:t>
            </a:r>
            <a:endParaRPr lang="en-US" sz="1600" dirty="0">
              <a:solidFill>
                <a:srgbClr val="000000"/>
              </a:solidFill>
            </a:endParaRPr>
          </a:p>
        </p:txBody>
      </p:sp>
      <p:sp>
        <p:nvSpPr>
          <p:cNvPr id="57" name="TextBox 56"/>
          <p:cNvSpPr txBox="1"/>
          <p:nvPr/>
        </p:nvSpPr>
        <p:spPr>
          <a:xfrm>
            <a:off x="2895600" y="1835096"/>
            <a:ext cx="2214969" cy="338554"/>
          </a:xfrm>
          <a:prstGeom prst="rect">
            <a:avLst/>
          </a:prstGeom>
          <a:noFill/>
        </p:spPr>
        <p:txBody>
          <a:bodyPr wrap="none" rtlCol="0">
            <a:spAutoFit/>
          </a:bodyPr>
          <a:lstStyle/>
          <a:p>
            <a:pPr algn="ctr"/>
            <a:r>
              <a:rPr lang="en-US" sz="1600" dirty="0" smtClean="0">
                <a:solidFill>
                  <a:srgbClr val="000000"/>
                </a:solidFill>
              </a:rPr>
              <a:t>Global Address Space</a:t>
            </a:r>
            <a:endParaRPr lang="en-US" sz="1600" dirty="0">
              <a:solidFill>
                <a:srgbClr val="000000"/>
              </a:solidFill>
            </a:endParaRPr>
          </a:p>
        </p:txBody>
      </p:sp>
      <p:sp>
        <p:nvSpPr>
          <p:cNvPr id="58" name="TextBox 57"/>
          <p:cNvSpPr txBox="1"/>
          <p:nvPr/>
        </p:nvSpPr>
        <p:spPr>
          <a:xfrm>
            <a:off x="3229204" y="838200"/>
            <a:ext cx="753519" cy="307777"/>
          </a:xfrm>
          <a:prstGeom prst="rect">
            <a:avLst/>
          </a:prstGeom>
          <a:noFill/>
        </p:spPr>
        <p:txBody>
          <a:bodyPr wrap="none" rtlCol="0">
            <a:spAutoFit/>
          </a:bodyPr>
          <a:lstStyle/>
          <a:p>
            <a:pPr algn="ctr"/>
            <a:r>
              <a:rPr lang="en-US" sz="1400" dirty="0" smtClean="0">
                <a:solidFill>
                  <a:srgbClr val="000000"/>
                </a:solidFill>
              </a:rPr>
              <a:t>Thread</a:t>
            </a:r>
            <a:endParaRPr lang="en-US" sz="1400" dirty="0">
              <a:solidFill>
                <a:srgbClr val="000000"/>
              </a:solidFill>
            </a:endParaRPr>
          </a:p>
        </p:txBody>
      </p:sp>
      <p:sp>
        <p:nvSpPr>
          <p:cNvPr id="59" name="TextBox 58"/>
          <p:cNvSpPr txBox="1"/>
          <p:nvPr/>
        </p:nvSpPr>
        <p:spPr>
          <a:xfrm>
            <a:off x="2552240" y="838200"/>
            <a:ext cx="710451" cy="307777"/>
          </a:xfrm>
          <a:prstGeom prst="rect">
            <a:avLst/>
          </a:prstGeom>
          <a:noFill/>
        </p:spPr>
        <p:txBody>
          <a:bodyPr wrap="none" rtlCol="0">
            <a:spAutoFit/>
          </a:bodyPr>
          <a:lstStyle/>
          <a:p>
            <a:pPr algn="ctr"/>
            <a:r>
              <a:rPr lang="en-US" sz="1400" dirty="0" smtClean="0">
                <a:solidFill>
                  <a:srgbClr val="000000"/>
                </a:solidFill>
              </a:rPr>
              <a:t>Object</a:t>
            </a:r>
            <a:endParaRPr lang="en-US" sz="1400" dirty="0">
              <a:solidFill>
                <a:srgbClr val="000000"/>
              </a:solidFill>
            </a:endParaRPr>
          </a:p>
        </p:txBody>
      </p:sp>
      <p:sp>
        <p:nvSpPr>
          <p:cNvPr id="153611" name="Freeform 11"/>
          <p:cNvSpPr>
            <a:spLocks/>
          </p:cNvSpPr>
          <p:nvPr/>
        </p:nvSpPr>
        <p:spPr bwMode="auto">
          <a:xfrm>
            <a:off x="2415205" y="2314951"/>
            <a:ext cx="112448" cy="2762250"/>
          </a:xfrm>
          <a:custGeom>
            <a:avLst/>
            <a:gdLst/>
            <a:ahLst/>
            <a:cxnLst>
              <a:cxn ang="0">
                <a:pos x="0" y="283"/>
              </a:cxn>
              <a:cxn ang="0">
                <a:pos x="18" y="275"/>
              </a:cxn>
              <a:cxn ang="0">
                <a:pos x="17" y="26"/>
              </a:cxn>
              <a:cxn ang="0">
                <a:pos x="16" y="16"/>
              </a:cxn>
              <a:cxn ang="0">
                <a:pos x="34" y="0"/>
              </a:cxn>
              <a:cxn ang="0">
                <a:pos x="36" y="0"/>
              </a:cxn>
              <a:cxn ang="0">
                <a:pos x="36" y="7"/>
              </a:cxn>
              <a:cxn ang="0">
                <a:pos x="34" y="7"/>
              </a:cxn>
              <a:cxn ang="0">
                <a:pos x="25" y="17"/>
              </a:cxn>
              <a:cxn ang="0">
                <a:pos x="25" y="25"/>
              </a:cxn>
              <a:cxn ang="0">
                <a:pos x="26" y="273"/>
              </a:cxn>
              <a:cxn ang="0">
                <a:pos x="18" y="286"/>
              </a:cxn>
              <a:cxn ang="0">
                <a:pos x="18" y="287"/>
              </a:cxn>
              <a:cxn ang="0">
                <a:pos x="26" y="300"/>
              </a:cxn>
              <a:cxn ang="0">
                <a:pos x="25" y="637"/>
              </a:cxn>
              <a:cxn ang="0">
                <a:pos x="25" y="646"/>
              </a:cxn>
              <a:cxn ang="0">
                <a:pos x="34" y="657"/>
              </a:cxn>
              <a:cxn ang="0">
                <a:pos x="36" y="657"/>
              </a:cxn>
              <a:cxn ang="0">
                <a:pos x="36" y="663"/>
              </a:cxn>
              <a:cxn ang="0">
                <a:pos x="34" y="663"/>
              </a:cxn>
              <a:cxn ang="0">
                <a:pos x="16" y="647"/>
              </a:cxn>
              <a:cxn ang="0">
                <a:pos x="17" y="637"/>
              </a:cxn>
              <a:cxn ang="0">
                <a:pos x="18" y="299"/>
              </a:cxn>
              <a:cxn ang="0">
                <a:pos x="0" y="290"/>
              </a:cxn>
              <a:cxn ang="0">
                <a:pos x="0" y="283"/>
              </a:cxn>
            </a:cxnLst>
            <a:rect l="0" t="0" r="r" b="b"/>
            <a:pathLst>
              <a:path w="36" h="663">
                <a:moveTo>
                  <a:pt x="0" y="283"/>
                </a:moveTo>
                <a:cubicBezTo>
                  <a:pt x="9" y="283"/>
                  <a:pt x="18" y="279"/>
                  <a:pt x="18" y="275"/>
                </a:cubicBezTo>
                <a:cubicBezTo>
                  <a:pt x="18" y="271"/>
                  <a:pt x="18" y="29"/>
                  <a:pt x="17" y="26"/>
                </a:cubicBezTo>
                <a:cubicBezTo>
                  <a:pt x="17" y="22"/>
                  <a:pt x="16" y="19"/>
                  <a:pt x="16" y="16"/>
                </a:cubicBezTo>
                <a:cubicBezTo>
                  <a:pt x="16" y="5"/>
                  <a:pt x="24" y="0"/>
                  <a:pt x="34" y="0"/>
                </a:cubicBezTo>
                <a:cubicBezTo>
                  <a:pt x="36" y="0"/>
                  <a:pt x="36" y="0"/>
                  <a:pt x="36" y="0"/>
                </a:cubicBezTo>
                <a:cubicBezTo>
                  <a:pt x="36" y="7"/>
                  <a:pt x="36" y="7"/>
                  <a:pt x="36" y="7"/>
                </a:cubicBezTo>
                <a:cubicBezTo>
                  <a:pt x="34" y="7"/>
                  <a:pt x="34" y="7"/>
                  <a:pt x="34" y="7"/>
                </a:cubicBezTo>
                <a:cubicBezTo>
                  <a:pt x="27" y="7"/>
                  <a:pt x="25" y="10"/>
                  <a:pt x="25" y="17"/>
                </a:cubicBezTo>
                <a:cubicBezTo>
                  <a:pt x="25" y="20"/>
                  <a:pt x="25" y="22"/>
                  <a:pt x="25" y="25"/>
                </a:cubicBezTo>
                <a:cubicBezTo>
                  <a:pt x="26" y="28"/>
                  <a:pt x="26" y="270"/>
                  <a:pt x="26" y="273"/>
                </a:cubicBezTo>
                <a:cubicBezTo>
                  <a:pt x="26" y="281"/>
                  <a:pt x="23" y="285"/>
                  <a:pt x="18" y="286"/>
                </a:cubicBezTo>
                <a:cubicBezTo>
                  <a:pt x="18" y="287"/>
                  <a:pt x="18" y="287"/>
                  <a:pt x="18" y="287"/>
                </a:cubicBezTo>
                <a:cubicBezTo>
                  <a:pt x="23" y="288"/>
                  <a:pt x="26" y="292"/>
                  <a:pt x="26" y="300"/>
                </a:cubicBezTo>
                <a:cubicBezTo>
                  <a:pt x="26" y="303"/>
                  <a:pt x="26" y="634"/>
                  <a:pt x="25" y="637"/>
                </a:cubicBezTo>
                <a:cubicBezTo>
                  <a:pt x="25" y="640"/>
                  <a:pt x="25" y="643"/>
                  <a:pt x="25" y="646"/>
                </a:cubicBezTo>
                <a:cubicBezTo>
                  <a:pt x="25" y="653"/>
                  <a:pt x="27" y="656"/>
                  <a:pt x="34" y="657"/>
                </a:cubicBezTo>
                <a:cubicBezTo>
                  <a:pt x="36" y="657"/>
                  <a:pt x="36" y="657"/>
                  <a:pt x="36" y="657"/>
                </a:cubicBezTo>
                <a:cubicBezTo>
                  <a:pt x="36" y="663"/>
                  <a:pt x="36" y="663"/>
                  <a:pt x="36" y="663"/>
                </a:cubicBezTo>
                <a:cubicBezTo>
                  <a:pt x="34" y="663"/>
                  <a:pt x="34" y="663"/>
                  <a:pt x="34" y="663"/>
                </a:cubicBezTo>
                <a:cubicBezTo>
                  <a:pt x="24" y="663"/>
                  <a:pt x="16" y="659"/>
                  <a:pt x="16" y="647"/>
                </a:cubicBezTo>
                <a:cubicBezTo>
                  <a:pt x="16" y="643"/>
                  <a:pt x="17" y="640"/>
                  <a:pt x="17" y="637"/>
                </a:cubicBezTo>
                <a:cubicBezTo>
                  <a:pt x="18" y="634"/>
                  <a:pt x="18" y="302"/>
                  <a:pt x="18" y="299"/>
                </a:cubicBezTo>
                <a:cubicBezTo>
                  <a:pt x="18" y="295"/>
                  <a:pt x="9" y="290"/>
                  <a:pt x="0" y="290"/>
                </a:cubicBezTo>
                <a:lnTo>
                  <a:pt x="0" y="28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cxnSp>
        <p:nvCxnSpPr>
          <p:cNvPr id="80" name="Straight Connector 79"/>
          <p:cNvCxnSpPr/>
          <p:nvPr/>
        </p:nvCxnSpPr>
        <p:spPr>
          <a:xfrm rot="10800000" flipH="1">
            <a:off x="2861907"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82" name="Straight Connector 81"/>
          <p:cNvCxnSpPr/>
          <p:nvPr/>
        </p:nvCxnSpPr>
        <p:spPr>
          <a:xfrm rot="10800000">
            <a:off x="3094740"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grpSp>
        <p:nvGrpSpPr>
          <p:cNvPr id="2" name="Group 34"/>
          <p:cNvGrpSpPr/>
          <p:nvPr/>
        </p:nvGrpSpPr>
        <p:grpSpPr>
          <a:xfrm>
            <a:off x="2726118" y="5257577"/>
            <a:ext cx="740745" cy="428474"/>
            <a:chOff x="3235600" y="5231231"/>
            <a:chExt cx="888894" cy="385627"/>
          </a:xfrm>
        </p:grpSpPr>
        <p:sp>
          <p:nvSpPr>
            <p:cNvPr id="16" name="Rounded Rectangle 15"/>
            <p:cNvSpPr/>
            <p:nvPr/>
          </p:nvSpPr>
          <p:spPr>
            <a:xfrm>
              <a:off x="3235600"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17" name="Rounded Rectangle 16"/>
            <p:cNvSpPr/>
            <p:nvPr/>
          </p:nvSpPr>
          <p:spPr>
            <a:xfrm>
              <a:off x="3717430"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grpSp>
      <p:sp>
        <p:nvSpPr>
          <p:cNvPr id="15" name="Rounded Rectangle 14"/>
          <p:cNvSpPr/>
          <p:nvPr/>
        </p:nvSpPr>
        <p:spPr>
          <a:xfrm>
            <a:off x="2798619" y="4322754"/>
            <a:ext cx="595743" cy="683232"/>
          </a:xfrm>
          <a:prstGeom prst="roundRect">
            <a:avLst>
              <a:gd name="adj" fmla="val 11389"/>
            </a:avLst>
          </a:prstGeom>
          <a:solidFill>
            <a:srgbClr val="517E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51" name="Rounded Rectangle 50"/>
          <p:cNvSpPr/>
          <p:nvPr/>
        </p:nvSpPr>
        <p:spPr>
          <a:xfrm>
            <a:off x="2860172" y="4382692"/>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r>
              <a:rPr lang="en-US" sz="1400" b="1" kern="0" dirty="0" smtClean="0">
                <a:solidFill>
                  <a:srgbClr val="000000"/>
                </a:solidFill>
                <a:ea typeface="MS PGothic" pitchFamily="34" charset="-128"/>
              </a:rPr>
              <a:t>B</a:t>
            </a:r>
          </a:p>
        </p:txBody>
      </p:sp>
      <p:pic>
        <p:nvPicPr>
          <p:cNvPr id="68" name="Picture 13"/>
          <p:cNvPicPr>
            <a:picLocks noChangeAspect="1" noChangeArrowheads="1"/>
          </p:cNvPicPr>
          <p:nvPr/>
        </p:nvPicPr>
        <p:blipFill>
          <a:blip r:embed="rId2" cstate="print"/>
          <a:srcRect/>
          <a:stretch>
            <a:fillRect/>
          </a:stretch>
        </p:blipFill>
        <p:spPr bwMode="auto">
          <a:xfrm>
            <a:off x="2826629"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pic>
        <p:nvPicPr>
          <p:cNvPr id="69" name="Picture 13"/>
          <p:cNvPicPr>
            <a:picLocks noChangeAspect="1" noChangeArrowheads="1"/>
          </p:cNvPicPr>
          <p:nvPr/>
        </p:nvPicPr>
        <p:blipFill>
          <a:blip r:embed="rId2" cstate="print"/>
          <a:srcRect/>
          <a:stretch>
            <a:fillRect/>
          </a:stretch>
        </p:blipFill>
        <p:spPr bwMode="auto">
          <a:xfrm>
            <a:off x="3221740"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sp>
        <p:nvSpPr>
          <p:cNvPr id="83" name="TextBox 82"/>
          <p:cNvSpPr txBox="1"/>
          <p:nvPr/>
        </p:nvSpPr>
        <p:spPr>
          <a:xfrm rot="16200000">
            <a:off x="3137181" y="4595340"/>
            <a:ext cx="937576" cy="276999"/>
          </a:xfrm>
          <a:prstGeom prst="rect">
            <a:avLst/>
          </a:prstGeom>
          <a:noFill/>
        </p:spPr>
        <p:txBody>
          <a:bodyPr wrap="none" rtlCol="0">
            <a:spAutoFit/>
          </a:bodyPr>
          <a:lstStyle/>
          <a:p>
            <a:pPr algn="ctr"/>
            <a:r>
              <a:rPr lang="en-US" sz="1200" dirty="0" smtClean="0">
                <a:solidFill>
                  <a:srgbClr val="000000"/>
                </a:solidFill>
              </a:rPr>
              <a:t>Load/Store</a:t>
            </a:r>
            <a:endParaRPr lang="en-US" sz="1200" dirty="0">
              <a:solidFill>
                <a:srgbClr val="000000"/>
              </a:solidFill>
            </a:endParaRPr>
          </a:p>
        </p:txBody>
      </p:sp>
      <p:cxnSp>
        <p:nvCxnSpPr>
          <p:cNvPr id="85" name="Straight Connector 84"/>
          <p:cNvCxnSpPr/>
          <p:nvPr/>
        </p:nvCxnSpPr>
        <p:spPr>
          <a:xfrm rot="16200000" flipV="1">
            <a:off x="4771907" y="3297437"/>
            <a:ext cx="1646297" cy="903111"/>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sp>
        <p:nvSpPr>
          <p:cNvPr id="13" name="Rounded Rectangle 12"/>
          <p:cNvSpPr/>
          <p:nvPr/>
        </p:nvSpPr>
        <p:spPr>
          <a:xfrm>
            <a:off x="3618114" y="2401591"/>
            <a:ext cx="1967344" cy="683232"/>
          </a:xfrm>
          <a:prstGeom prst="roundRect">
            <a:avLst>
              <a:gd name="adj" fmla="val 11389"/>
            </a:avLst>
          </a:prstGeom>
          <a:solidFill>
            <a:srgbClr val="517E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24" name="Rounded Rectangle 23"/>
          <p:cNvSpPr/>
          <p:nvPr/>
        </p:nvSpPr>
        <p:spPr>
          <a:xfrm>
            <a:off x="5121590" y="3390053"/>
            <a:ext cx="904112" cy="683232"/>
          </a:xfrm>
          <a:prstGeom prst="roundRect">
            <a:avLst>
              <a:gd name="adj" fmla="val 11389"/>
            </a:avLst>
          </a:prstGeom>
          <a:solidFill>
            <a:srgbClr val="517E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44" name="Rounded Rectangle 43"/>
          <p:cNvSpPr/>
          <p:nvPr/>
        </p:nvSpPr>
        <p:spPr>
          <a:xfrm>
            <a:off x="3685673" y="2472988"/>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45" name="Rounded Rectangle 44"/>
          <p:cNvSpPr/>
          <p:nvPr/>
        </p:nvSpPr>
        <p:spPr>
          <a:xfrm>
            <a:off x="4077255" y="2472988"/>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46" name="Rounded Rectangle 45"/>
          <p:cNvSpPr/>
          <p:nvPr/>
        </p:nvSpPr>
        <p:spPr>
          <a:xfrm>
            <a:off x="4468838" y="2472988"/>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r>
              <a:rPr lang="en-US" sz="1400" b="1" kern="0" dirty="0" smtClean="0">
                <a:solidFill>
                  <a:srgbClr val="000000"/>
                </a:solidFill>
                <a:ea typeface="MS PGothic" pitchFamily="34" charset="-128"/>
              </a:rPr>
              <a:t>A</a:t>
            </a:r>
          </a:p>
        </p:txBody>
      </p:sp>
      <p:sp>
        <p:nvSpPr>
          <p:cNvPr id="50" name="Rounded Rectangle 49"/>
          <p:cNvSpPr/>
          <p:nvPr/>
        </p:nvSpPr>
        <p:spPr>
          <a:xfrm>
            <a:off x="5184976" y="3507803"/>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pic>
        <p:nvPicPr>
          <p:cNvPr id="74" name="Picture 13"/>
          <p:cNvPicPr>
            <a:picLocks noChangeAspect="1" noChangeArrowheads="1"/>
          </p:cNvPicPr>
          <p:nvPr/>
        </p:nvPicPr>
        <p:blipFill>
          <a:blip r:embed="rId2" cstate="print"/>
          <a:srcRect/>
          <a:stretch>
            <a:fillRect/>
          </a:stretch>
        </p:blipFill>
        <p:spPr bwMode="auto">
          <a:xfrm>
            <a:off x="4174244" y="2485812"/>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cxnSp>
        <p:nvCxnSpPr>
          <p:cNvPr id="86" name="Straight Connector 85"/>
          <p:cNvCxnSpPr>
            <a:stCxn id="52" idx="3"/>
          </p:cNvCxnSpPr>
          <p:nvPr/>
        </p:nvCxnSpPr>
        <p:spPr>
          <a:xfrm flipH="1" flipV="1">
            <a:off x="3877907" y="3727016"/>
            <a:ext cx="400985" cy="869913"/>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sp>
        <p:nvSpPr>
          <p:cNvPr id="14" name="Rounded Rectangle 13"/>
          <p:cNvSpPr/>
          <p:nvPr/>
        </p:nvSpPr>
        <p:spPr>
          <a:xfrm>
            <a:off x="3195165" y="3390053"/>
            <a:ext cx="904112" cy="683232"/>
          </a:xfrm>
          <a:prstGeom prst="roundRect">
            <a:avLst>
              <a:gd name="adj" fmla="val 11389"/>
            </a:avLst>
          </a:prstGeom>
          <a:solidFill>
            <a:srgbClr val="517E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48" name="Rounded Rectangle 47"/>
          <p:cNvSpPr/>
          <p:nvPr/>
        </p:nvSpPr>
        <p:spPr>
          <a:xfrm>
            <a:off x="3276449" y="3507803"/>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49" name="Rounded Rectangle 48"/>
          <p:cNvSpPr/>
          <p:nvPr/>
        </p:nvSpPr>
        <p:spPr>
          <a:xfrm>
            <a:off x="3668032" y="3507803"/>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pic>
        <p:nvPicPr>
          <p:cNvPr id="73" name="Picture 13"/>
          <p:cNvPicPr>
            <a:picLocks noChangeAspect="1" noChangeArrowheads="1"/>
          </p:cNvPicPr>
          <p:nvPr/>
        </p:nvPicPr>
        <p:blipFill>
          <a:blip r:embed="rId2" cstate="print"/>
          <a:srcRect/>
          <a:stretch>
            <a:fillRect/>
          </a:stretch>
        </p:blipFill>
        <p:spPr bwMode="auto">
          <a:xfrm>
            <a:off x="3369910" y="3520627"/>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cxnSp>
        <p:nvCxnSpPr>
          <p:cNvPr id="77" name="Straight Connector 76"/>
          <p:cNvCxnSpPr/>
          <p:nvPr/>
        </p:nvCxnSpPr>
        <p:spPr>
          <a:xfrm>
            <a:off x="3471334" y="5381178"/>
            <a:ext cx="251460" cy="0"/>
          </a:xfrm>
          <a:prstGeom prst="line">
            <a:avLst/>
          </a:prstGeom>
          <a:ln w="317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8" name="Straight Connector 77"/>
          <p:cNvCxnSpPr/>
          <p:nvPr/>
        </p:nvCxnSpPr>
        <p:spPr>
          <a:xfrm rot="16200000" flipV="1">
            <a:off x="3014138" y="4690628"/>
            <a:ext cx="1422400" cy="0"/>
          </a:xfrm>
          <a:prstGeom prst="line">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H="1">
            <a:off x="3934352"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89" name="Straight Connector 88"/>
          <p:cNvCxnSpPr/>
          <p:nvPr/>
        </p:nvCxnSpPr>
        <p:spPr>
          <a:xfrm rot="10800000">
            <a:off x="4167184"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90" name="Straight Connector 89"/>
          <p:cNvCxnSpPr/>
          <p:nvPr/>
        </p:nvCxnSpPr>
        <p:spPr>
          <a:xfrm rot="10800000" flipH="1">
            <a:off x="4752797"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91" name="Straight Connector 90"/>
          <p:cNvCxnSpPr/>
          <p:nvPr/>
        </p:nvCxnSpPr>
        <p:spPr>
          <a:xfrm rot="10800000">
            <a:off x="4985629"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92" name="Straight Connector 91"/>
          <p:cNvCxnSpPr/>
          <p:nvPr/>
        </p:nvCxnSpPr>
        <p:spPr>
          <a:xfrm rot="10800000" flipH="1">
            <a:off x="5832297"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93" name="Straight Connector 92"/>
          <p:cNvCxnSpPr/>
          <p:nvPr/>
        </p:nvCxnSpPr>
        <p:spPr>
          <a:xfrm rot="10800000">
            <a:off x="6065129" y="4837090"/>
            <a:ext cx="212907" cy="618350"/>
          </a:xfrm>
          <a:prstGeom prst="line">
            <a:avLst/>
          </a:prstGeom>
          <a:ln w="31750">
            <a:solidFill>
              <a:schemeClr val="tx1"/>
            </a:solidFill>
          </a:ln>
        </p:spPr>
        <p:style>
          <a:lnRef idx="3">
            <a:schemeClr val="accent4"/>
          </a:lnRef>
          <a:fillRef idx="0">
            <a:schemeClr val="accent4"/>
          </a:fillRef>
          <a:effectRef idx="2">
            <a:schemeClr val="accent4"/>
          </a:effectRef>
          <a:fontRef idx="minor">
            <a:schemeClr val="tx1"/>
          </a:fontRef>
        </p:style>
      </p:cxnSp>
      <p:grpSp>
        <p:nvGrpSpPr>
          <p:cNvPr id="3" name="Group 36"/>
          <p:cNvGrpSpPr/>
          <p:nvPr/>
        </p:nvGrpSpPr>
        <p:grpSpPr>
          <a:xfrm>
            <a:off x="3875941" y="4322754"/>
            <a:ext cx="1391864" cy="683232"/>
            <a:chOff x="4613721" y="4347556"/>
            <a:chExt cx="1670237" cy="614909"/>
          </a:xfrm>
          <a:solidFill>
            <a:srgbClr val="517E00"/>
          </a:solidFill>
        </p:grpSpPr>
        <p:sp>
          <p:nvSpPr>
            <p:cNvPr id="25" name="Rounded Rectangle 24"/>
            <p:cNvSpPr/>
            <p:nvPr/>
          </p:nvSpPr>
          <p:spPr>
            <a:xfrm>
              <a:off x="4613721" y="4347556"/>
              <a:ext cx="714892" cy="614909"/>
            </a:xfrm>
            <a:prstGeom prst="roundRect">
              <a:avLst>
                <a:gd name="adj" fmla="val 11389"/>
              </a:avLst>
            </a:prstGeom>
            <a:grp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26" name="Rounded Rectangle 25"/>
            <p:cNvSpPr/>
            <p:nvPr/>
          </p:nvSpPr>
          <p:spPr>
            <a:xfrm>
              <a:off x="5569066" y="4347556"/>
              <a:ext cx="714892" cy="614909"/>
            </a:xfrm>
            <a:prstGeom prst="roundRect">
              <a:avLst>
                <a:gd name="adj" fmla="val 11389"/>
              </a:avLst>
            </a:prstGeom>
            <a:grp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grpSp>
      <p:sp>
        <p:nvSpPr>
          <p:cNvPr id="52" name="Rounded Rectangle 51"/>
          <p:cNvSpPr/>
          <p:nvPr/>
        </p:nvSpPr>
        <p:spPr>
          <a:xfrm>
            <a:off x="3939672" y="4382692"/>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53" name="Rounded Rectangle 52"/>
          <p:cNvSpPr/>
          <p:nvPr/>
        </p:nvSpPr>
        <p:spPr>
          <a:xfrm>
            <a:off x="4736949" y="4382692"/>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r>
              <a:rPr lang="en-US" sz="1400" b="1" kern="0" dirty="0" smtClean="0">
                <a:solidFill>
                  <a:srgbClr val="000000"/>
                </a:solidFill>
                <a:ea typeface="MS PGothic" pitchFamily="34" charset="-128"/>
              </a:rPr>
              <a:t>B</a:t>
            </a:r>
          </a:p>
        </p:txBody>
      </p:sp>
      <p:pic>
        <p:nvPicPr>
          <p:cNvPr id="153613" name="Picture 13"/>
          <p:cNvPicPr>
            <a:picLocks noChangeAspect="1" noChangeArrowheads="1"/>
          </p:cNvPicPr>
          <p:nvPr/>
        </p:nvPicPr>
        <p:blipFill>
          <a:blip r:embed="rId2" cstate="print"/>
          <a:srcRect/>
          <a:stretch>
            <a:fillRect/>
          </a:stretch>
        </p:blipFill>
        <p:spPr bwMode="auto">
          <a:xfrm>
            <a:off x="4033133" y="4395517"/>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sp>
        <p:nvSpPr>
          <p:cNvPr id="27" name="Rounded Rectangle 26"/>
          <p:cNvSpPr/>
          <p:nvPr/>
        </p:nvSpPr>
        <p:spPr>
          <a:xfrm>
            <a:off x="5749381" y="4322754"/>
            <a:ext cx="595743" cy="683232"/>
          </a:xfrm>
          <a:prstGeom prst="roundRect">
            <a:avLst>
              <a:gd name="adj" fmla="val 11389"/>
            </a:avLst>
          </a:prstGeom>
          <a:solidFill>
            <a:srgbClr val="517E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chemeClr val="bg2">
                <a:lumMod val="75000"/>
              </a:schemeClr>
            </a:contourClr>
          </a:sp3d>
        </p:spPr>
        <p:txBody>
          <a:bodyPr wrap="none" anchor="ctr"/>
          <a:lstStyle/>
          <a:p>
            <a:pPr algn="ctr">
              <a:lnSpc>
                <a:spcPct val="90000"/>
              </a:lnSpc>
              <a:defRPr/>
            </a:pPr>
            <a:endParaRPr lang="en-US" sz="2800" b="1" dirty="0">
              <a:solidFill>
                <a:srgbClr val="000000"/>
              </a:solidFill>
              <a:ea typeface="MS PGothic" pitchFamily="34" charset="-128"/>
            </a:endParaRPr>
          </a:p>
        </p:txBody>
      </p:sp>
      <p:sp>
        <p:nvSpPr>
          <p:cNvPr id="54" name="Rounded Rectangle 53"/>
          <p:cNvSpPr/>
          <p:nvPr/>
        </p:nvSpPr>
        <p:spPr>
          <a:xfrm>
            <a:off x="5823505" y="4382692"/>
            <a:ext cx="339220" cy="428474"/>
          </a:xfrm>
          <a:prstGeom prst="roundRect">
            <a:avLst>
              <a:gd name="adj" fmla="val 11389"/>
            </a:avLst>
          </a:prstGeom>
          <a:solidFill>
            <a:srgbClr val="81C800"/>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grpSp>
        <p:nvGrpSpPr>
          <p:cNvPr id="4" name="Group 33"/>
          <p:cNvGrpSpPr/>
          <p:nvPr/>
        </p:nvGrpSpPr>
        <p:grpSpPr>
          <a:xfrm>
            <a:off x="3799590" y="5257577"/>
            <a:ext cx="1544566" cy="428474"/>
            <a:chOff x="4523765" y="5231231"/>
            <a:chExt cx="1853479" cy="385627"/>
          </a:xfrm>
        </p:grpSpPr>
        <p:sp>
          <p:nvSpPr>
            <p:cNvPr id="18" name="Rounded Rectangle 17"/>
            <p:cNvSpPr/>
            <p:nvPr/>
          </p:nvSpPr>
          <p:spPr>
            <a:xfrm>
              <a:off x="4523765"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sp>
          <p:nvSpPr>
            <p:cNvPr id="19" name="Rounded Rectangle 18"/>
            <p:cNvSpPr/>
            <p:nvPr/>
          </p:nvSpPr>
          <p:spPr>
            <a:xfrm>
              <a:off x="5005903"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sp>
          <p:nvSpPr>
            <p:cNvPr id="20" name="Rounded Rectangle 19"/>
            <p:cNvSpPr/>
            <p:nvPr/>
          </p:nvSpPr>
          <p:spPr>
            <a:xfrm>
              <a:off x="5488041"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sp>
          <p:nvSpPr>
            <p:cNvPr id="21" name="Rounded Rectangle 20"/>
            <p:cNvSpPr/>
            <p:nvPr/>
          </p:nvSpPr>
          <p:spPr>
            <a:xfrm>
              <a:off x="5970180"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grpSp>
      <p:pic>
        <p:nvPicPr>
          <p:cNvPr id="67" name="Picture 13"/>
          <p:cNvPicPr>
            <a:picLocks noChangeAspect="1" noChangeArrowheads="1"/>
          </p:cNvPicPr>
          <p:nvPr/>
        </p:nvPicPr>
        <p:blipFill>
          <a:blip r:embed="rId2" cstate="print"/>
          <a:srcRect/>
          <a:stretch>
            <a:fillRect/>
          </a:stretch>
        </p:blipFill>
        <p:spPr bwMode="auto">
          <a:xfrm>
            <a:off x="3892017"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pic>
        <p:nvPicPr>
          <p:cNvPr id="70" name="Picture 13"/>
          <p:cNvPicPr>
            <a:picLocks noChangeAspect="1" noChangeArrowheads="1"/>
          </p:cNvPicPr>
          <p:nvPr/>
        </p:nvPicPr>
        <p:blipFill>
          <a:blip r:embed="rId2" cstate="print"/>
          <a:srcRect/>
          <a:stretch>
            <a:fillRect/>
          </a:stretch>
        </p:blipFill>
        <p:spPr bwMode="auto">
          <a:xfrm>
            <a:off x="4696350"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pic>
        <p:nvPicPr>
          <p:cNvPr id="71" name="Picture 13"/>
          <p:cNvPicPr>
            <a:picLocks noChangeAspect="1" noChangeArrowheads="1"/>
          </p:cNvPicPr>
          <p:nvPr/>
        </p:nvPicPr>
        <p:blipFill>
          <a:blip r:embed="rId2" cstate="print"/>
          <a:srcRect/>
          <a:stretch>
            <a:fillRect/>
          </a:stretch>
        </p:blipFill>
        <p:spPr bwMode="auto">
          <a:xfrm>
            <a:off x="5105573"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cxnSp>
        <p:nvCxnSpPr>
          <p:cNvPr id="94" name="Straight Connector 93"/>
          <p:cNvCxnSpPr/>
          <p:nvPr/>
        </p:nvCxnSpPr>
        <p:spPr>
          <a:xfrm>
            <a:off x="3471334" y="5512883"/>
            <a:ext cx="251460" cy="0"/>
          </a:xfrm>
          <a:prstGeom prst="line">
            <a:avLst/>
          </a:prstGeom>
          <a:ln w="317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5" name="Straight Connector 94"/>
          <p:cNvCxnSpPr/>
          <p:nvPr/>
        </p:nvCxnSpPr>
        <p:spPr>
          <a:xfrm rot="16200000">
            <a:off x="3567713" y="5641763"/>
            <a:ext cx="284480" cy="0"/>
          </a:xfrm>
          <a:prstGeom prst="line">
            <a:avLst/>
          </a:prstGeom>
          <a:ln w="317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6" name="Straight Connector 95"/>
          <p:cNvCxnSpPr/>
          <p:nvPr/>
        </p:nvCxnSpPr>
        <p:spPr>
          <a:xfrm>
            <a:off x="3697109" y="5804512"/>
            <a:ext cx="1828800" cy="0"/>
          </a:xfrm>
          <a:prstGeom prst="line">
            <a:avLst/>
          </a:prstGeom>
          <a:ln w="317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7" name="Straight Connector 96"/>
          <p:cNvCxnSpPr/>
          <p:nvPr/>
        </p:nvCxnSpPr>
        <p:spPr>
          <a:xfrm rot="16200000">
            <a:off x="4950319" y="5225203"/>
            <a:ext cx="1117600" cy="0"/>
          </a:xfrm>
          <a:prstGeom prst="line">
            <a:avLst/>
          </a:prstGeom>
          <a:ln w="317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8" name="Straight Connector 97"/>
          <p:cNvCxnSpPr/>
          <p:nvPr/>
        </p:nvCxnSpPr>
        <p:spPr>
          <a:xfrm flipV="1">
            <a:off x="5506191" y="4681220"/>
            <a:ext cx="304800" cy="0"/>
          </a:xfrm>
          <a:prstGeom prst="line">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8340000" flipV="1">
            <a:off x="5046854" y="4237465"/>
            <a:ext cx="762000" cy="0"/>
          </a:xfrm>
          <a:prstGeom prst="line">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19196914">
            <a:off x="5104447" y="4219041"/>
            <a:ext cx="813043" cy="276999"/>
          </a:xfrm>
          <a:prstGeom prst="rect">
            <a:avLst/>
          </a:prstGeom>
          <a:noFill/>
        </p:spPr>
        <p:txBody>
          <a:bodyPr wrap="none" rtlCol="0">
            <a:spAutoFit/>
          </a:bodyPr>
          <a:lstStyle/>
          <a:p>
            <a:pPr algn="ctr"/>
            <a:r>
              <a:rPr lang="en-US" sz="1200" dirty="0" smtClean="0">
                <a:solidFill>
                  <a:srgbClr val="000000"/>
                </a:solidFill>
              </a:rPr>
              <a:t>Bulk </a:t>
            </a:r>
            <a:r>
              <a:rPr lang="en-US" sz="1200" dirty="0" err="1" smtClean="0">
                <a:solidFill>
                  <a:srgbClr val="000000"/>
                </a:solidFill>
              </a:rPr>
              <a:t>Xfer</a:t>
            </a:r>
            <a:endParaRPr lang="en-US" sz="1200" dirty="0">
              <a:solidFill>
                <a:srgbClr val="000000"/>
              </a:solidFill>
            </a:endParaRPr>
          </a:p>
        </p:txBody>
      </p:sp>
      <p:grpSp>
        <p:nvGrpSpPr>
          <p:cNvPr id="5" name="Group 35"/>
          <p:cNvGrpSpPr/>
          <p:nvPr/>
        </p:nvGrpSpPr>
        <p:grpSpPr>
          <a:xfrm>
            <a:off x="5676624" y="5257577"/>
            <a:ext cx="741259" cy="428474"/>
            <a:chOff x="6776206" y="5231231"/>
            <a:chExt cx="889511" cy="385627"/>
          </a:xfrm>
        </p:grpSpPr>
        <p:sp>
          <p:nvSpPr>
            <p:cNvPr id="22" name="Rounded Rectangle 21"/>
            <p:cNvSpPr/>
            <p:nvPr/>
          </p:nvSpPr>
          <p:spPr>
            <a:xfrm>
              <a:off x="6776206"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sp>
          <p:nvSpPr>
            <p:cNvPr id="23" name="Rounded Rectangle 22"/>
            <p:cNvSpPr/>
            <p:nvPr/>
          </p:nvSpPr>
          <p:spPr>
            <a:xfrm>
              <a:off x="7258653" y="5231231"/>
              <a:ext cx="407064" cy="385627"/>
            </a:xfrm>
            <a:prstGeom prst="roundRect">
              <a:avLst>
                <a:gd name="adj" fmla="val 11389"/>
              </a:avLst>
            </a:prstGeom>
            <a:solidFill>
              <a:srgbClr val="666666"/>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a typeface="MS PGothic" pitchFamily="34" charset="-128"/>
              </a:endParaRPr>
            </a:p>
          </p:txBody>
        </p:sp>
      </p:grpSp>
      <p:pic>
        <p:nvPicPr>
          <p:cNvPr id="72" name="Picture 13"/>
          <p:cNvPicPr>
            <a:picLocks noChangeAspect="1" noChangeArrowheads="1"/>
          </p:cNvPicPr>
          <p:nvPr/>
        </p:nvPicPr>
        <p:blipFill>
          <a:blip r:embed="rId2" cstate="print"/>
          <a:srcRect/>
          <a:stretch>
            <a:fillRect/>
          </a:stretch>
        </p:blipFill>
        <p:spPr bwMode="auto">
          <a:xfrm>
            <a:off x="5768795" y="5260999"/>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cxnSp>
        <p:nvCxnSpPr>
          <p:cNvPr id="101" name="Straight Connector 100"/>
          <p:cNvCxnSpPr/>
          <p:nvPr/>
        </p:nvCxnSpPr>
        <p:spPr>
          <a:xfrm rot="14400000" flipV="1">
            <a:off x="2767193" y="1321255"/>
            <a:ext cx="4064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7200000" flipH="1" flipV="1">
            <a:off x="3331638" y="1321256"/>
            <a:ext cx="4064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881340" y="1381729"/>
            <a:ext cx="339220" cy="428474"/>
          </a:xfrm>
          <a:prstGeom prst="roundRect">
            <a:avLst>
              <a:gd name="adj" fmla="val 11389"/>
            </a:avLst>
          </a:prstGeom>
          <a:solidFill>
            <a:schemeClr val="accent1">
              <a:lumMod val="75000"/>
              <a:lumOff val="2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sp>
        <p:nvSpPr>
          <p:cNvPr id="41" name="Rounded Rectangle 40"/>
          <p:cNvSpPr/>
          <p:nvPr/>
        </p:nvSpPr>
        <p:spPr>
          <a:xfrm>
            <a:off x="3276450" y="1381729"/>
            <a:ext cx="339220" cy="428474"/>
          </a:xfrm>
          <a:prstGeom prst="roundRect">
            <a:avLst>
              <a:gd name="adj" fmla="val 11389"/>
            </a:avLst>
          </a:prstGeom>
          <a:solidFill>
            <a:schemeClr val="accent1">
              <a:lumMod val="75000"/>
              <a:lumOff val="25000"/>
            </a:schemeClr>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12700" h="6350"/>
            <a:contourClr>
              <a:srgbClr val="FFFFFF">
                <a:lumMod val="75000"/>
              </a:srgbClr>
            </a:contourClr>
          </a:sp3d>
        </p:spPr>
        <p:txBody>
          <a:bodyPr wrap="none" anchor="ctr"/>
          <a:lstStyle/>
          <a:p>
            <a:pPr algn="ctr" fontAlgn="auto">
              <a:lnSpc>
                <a:spcPct val="90000"/>
              </a:lnSpc>
              <a:spcBef>
                <a:spcPts val="0"/>
              </a:spcBef>
              <a:spcAft>
                <a:spcPts val="0"/>
              </a:spcAft>
              <a:defRPr/>
            </a:pPr>
            <a:endParaRPr lang="en-US" sz="1400" b="1" kern="0" dirty="0" smtClean="0">
              <a:solidFill>
                <a:srgbClr val="000000"/>
              </a:solidFill>
              <a:ea typeface="MS PGothic" pitchFamily="34" charset="-128"/>
            </a:endParaRPr>
          </a:p>
        </p:txBody>
      </p:sp>
      <p:pic>
        <p:nvPicPr>
          <p:cNvPr id="75" name="Picture 13"/>
          <p:cNvPicPr>
            <a:picLocks noChangeAspect="1" noChangeArrowheads="1"/>
          </p:cNvPicPr>
          <p:nvPr/>
        </p:nvPicPr>
        <p:blipFill>
          <a:blip r:embed="rId2" cstate="print"/>
          <a:srcRect/>
          <a:stretch>
            <a:fillRect/>
          </a:stretch>
        </p:blipFill>
        <p:spPr bwMode="auto">
          <a:xfrm>
            <a:off x="3376965" y="1394555"/>
            <a:ext cx="150813" cy="388879"/>
          </a:xfrm>
          <a:prstGeom prst="rect">
            <a:avLst/>
          </a:prstGeom>
          <a:noFill/>
          <a:ln w="9525">
            <a:noFill/>
            <a:miter lim="800000"/>
            <a:headEnd/>
            <a:tailEnd/>
          </a:ln>
          <a:effectLst>
            <a:outerShdw blurRad="38100" dist="25400" dir="2700000" algn="tl" rotWithShape="0">
              <a:prstClr val="black">
                <a:alpha val="62000"/>
              </a:prst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2644170"/>
            <a:ext cx="7238999" cy="1569660"/>
          </a:xfrm>
        </p:spPr>
        <p:txBody>
          <a:bodyPr/>
          <a:lstStyle/>
          <a:p>
            <a:pPr algn="l"/>
            <a:r>
              <a:rPr lang="en-US" dirty="0" smtClean="0"/>
              <a:t>Thread array creation, messages, block transfers, collective operations – at the “speed of light”</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_Template_Corp_4x3_Cla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PPT_Template_Black</Template>
  <TotalTime>26370</TotalTime>
  <Words>1483</Words>
  <Application>Microsoft Macintosh PowerPoint</Application>
  <PresentationFormat>On-screen Show (4:3)</PresentationFormat>
  <Paragraphs>269</Paragraphs>
  <Slides>44</Slides>
  <Notes>8</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2</vt:i4>
      </vt:variant>
      <vt:variant>
        <vt:lpstr>Slide Titles</vt:lpstr>
      </vt:variant>
      <vt:variant>
        <vt:i4>44</vt:i4>
      </vt:variant>
    </vt:vector>
  </HeadingPairs>
  <TitlesOfParts>
    <vt:vector size="48" baseType="lpstr">
      <vt:lpstr>PPT_Template_Corp_4x3_Claw</vt:lpstr>
      <vt:lpstr>!OLE_LINK1</vt:lpstr>
      <vt:lpstr>Visio</vt:lpstr>
      <vt:lpstr>Microsoft Excel Sheet</vt:lpstr>
      <vt:lpstr>From Here to ExaScale  Challenges and Potential Solutions  </vt:lpstr>
      <vt:lpstr>Two Key Challenges</vt:lpstr>
      <vt:lpstr>ExaScale Programming</vt:lpstr>
      <vt:lpstr>Fundamental and Incidental Obstacles to Programmability</vt:lpstr>
      <vt:lpstr>The fundamental problems are hard enough.  We must eliminate the incidental ones.</vt:lpstr>
      <vt:lpstr>Very simple hardware can provide</vt:lpstr>
      <vt:lpstr>A Layered approach to Fundamental Programming Issues</vt:lpstr>
      <vt:lpstr>Slide 8</vt:lpstr>
      <vt:lpstr>Thread array creation, messages, block transfers, collective operations – at the “speed of light”</vt:lpstr>
      <vt:lpstr>Language Describes all Parallelism and Locality – not mapping</vt:lpstr>
      <vt:lpstr>Language Describes all Parallelism and Locality – not mapping</vt:lpstr>
      <vt:lpstr>Autotuning Search Spaces</vt:lpstr>
      <vt:lpstr>Performance of Auto-tuner</vt:lpstr>
      <vt:lpstr>What about legacy codes?</vt:lpstr>
      <vt:lpstr>The Power Challenge</vt:lpstr>
      <vt:lpstr>Addressing The Power Challenge (LOO)</vt:lpstr>
      <vt:lpstr>Locality</vt:lpstr>
      <vt:lpstr>The High Cost of Data Movement Fetching operands costs more than computing on them</vt:lpstr>
      <vt:lpstr>Scaling makes locality even more important</vt:lpstr>
      <vt:lpstr>Its not about the FLOPS  Its about data movement  Algorithms should be designed to perform more work per unit data movement.  Programming systems should further optimize this data movement.  Architectures should facilitate this by providing an exposed hierarchy and efficient communication.</vt:lpstr>
      <vt:lpstr>Locality at all Levels</vt:lpstr>
      <vt:lpstr>Slide 22</vt:lpstr>
      <vt:lpstr>Echelon Chip Floorplan</vt:lpstr>
      <vt:lpstr>Overhead</vt:lpstr>
      <vt:lpstr>Slide 25</vt:lpstr>
      <vt:lpstr>SM Lane Architecture</vt:lpstr>
      <vt:lpstr>Optimization</vt:lpstr>
      <vt:lpstr>Optimization needed at all levels Guided by where most of the power goes</vt:lpstr>
      <vt:lpstr>On-Chip Communication Circuits</vt:lpstr>
      <vt:lpstr>Temporal SIMT</vt:lpstr>
      <vt:lpstr>Solving the Power Challenge – 1, 2, 3</vt:lpstr>
      <vt:lpstr>Solving the ExaScale Power Problem</vt:lpstr>
      <vt:lpstr>Log Scale</vt:lpstr>
      <vt:lpstr>The Numbers (pJ)</vt:lpstr>
      <vt:lpstr>CUDA GPU Roadmap</vt:lpstr>
      <vt:lpstr>Investment Strategy</vt:lpstr>
      <vt:lpstr>Do we need exotic technology? Semiconductor, optics, memory, etc…</vt:lpstr>
      <vt:lpstr>Do we need exotic technology? Semiconductor, optics, memory, etc…</vt:lpstr>
      <vt:lpstr>The right questions are:  Can we make a difference in core technologies like semiconductor fab, optics, and memory?    What investments will make the biggest difference (risk reduction) for ExaScale?</vt:lpstr>
      <vt:lpstr>Can we make a difference in core technologies like semiconductor fab, optics, and memory?  No, there is a $100B+ industry already driving these technologies in the right direction.  The little we can afford to invest (&lt;$1B) won’t move the needle (in speed or direction)</vt:lpstr>
      <vt:lpstr>What investments will make the biggest difference (risk reduction) for ExaScale?  Look for long poles that aren’t being addressed by the data center or mobile industries.</vt:lpstr>
      <vt:lpstr>What investments will make the biggest difference (risk reduction) for ExaScale?  Programming systems – they are the long pole of the tent and modest investments will make a huge difference.  Scalable, fine-grain, architecture –communication, synchronization, and thread management mechanisms needed to achieve strong scaling – conventional machines will stick with weak scaling for now.</vt:lpstr>
      <vt:lpstr>Summary</vt:lpstr>
      <vt:lpstr>ExaScale Requires Change</vt:lpstr>
    </vt:vector>
  </TitlesOfParts>
  <Company>NVIDIA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Echelon Component Architecture</dc:title>
  <dc:creator/>
  <cp:lastModifiedBy>William Dally</cp:lastModifiedBy>
  <cp:revision>1714</cp:revision>
  <dcterms:created xsi:type="dcterms:W3CDTF">2011-04-25T02:43:24Z</dcterms:created>
  <dcterms:modified xsi:type="dcterms:W3CDTF">2011-04-26T14:27:34Z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